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0"/>
  </p:notesMasterIdLst>
  <p:sldIdLst>
    <p:sldId id="256" r:id="rId5"/>
    <p:sldId id="275" r:id="rId6"/>
    <p:sldId id="276" r:id="rId7"/>
    <p:sldId id="274" r:id="rId8"/>
    <p:sldId id="277" r:id="rId9"/>
    <p:sldId id="279" r:id="rId10"/>
    <p:sldId id="273" r:id="rId11"/>
    <p:sldId id="278" r:id="rId12"/>
    <p:sldId id="257" r:id="rId13"/>
    <p:sldId id="267" r:id="rId14"/>
    <p:sldId id="268" r:id="rId15"/>
    <p:sldId id="280" r:id="rId16"/>
    <p:sldId id="269" r:id="rId17"/>
    <p:sldId id="270" r:id="rId18"/>
    <p:sldId id="27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8156DA4-1F98-0B84-5607-EE41BD25851F}" name="Malenfant, Tiffany" initials="MT" userId="S::temale@med.umich.edu::b8fb4680-000a-48c2-a59f-923d1237f192" providerId="AD"/>
  <p188:author id="{5F559ECD-8535-8ED3-66EF-F3442BE7023B}" name="Buehler, Kathryn" initials="BK" userId="S::kjbucrek@med.umich.edu::3d3ba58d-72c8-41a6-9ab3-1422e9662089" providerId="AD"/>
  <p188:author id="{3DD615E0-9D1D-C18F-B8F9-FD33AE8EDC37}" name="Barrios, Nicole" initials="BN" userId="S::nicbarri@med.umich.edu::56ff5865-ce82-4041-981f-c3a69ebcf39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lenfant, Tiffany" initials="MT" lastIdx="1" clrIdx="0">
    <p:extLst>
      <p:ext uri="{19B8F6BF-5375-455C-9EA6-DF929625EA0E}">
        <p15:presenceInfo xmlns:p15="http://schemas.microsoft.com/office/powerpoint/2012/main" userId="S::temale@med.umich.edu::b8fb4680-000a-48c2-a59f-923d1237f1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342"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E5167E-2996-47B2-BE1F-A6E01751B821}" type="datetimeFigureOut">
              <a:rPr lang="en-US" smtClean="0"/>
              <a:t>6/24/2026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CC98F8-14B2-47AB-BE63-0558113D8BEC}" type="slidenum">
              <a:rPr lang="en-US" smtClean="0"/>
              <a:t>‹#›</a:t>
            </a:fld>
            <a:endParaRPr lang="en-US"/>
          </a:p>
        </p:txBody>
      </p:sp>
    </p:spTree>
    <p:extLst>
      <p:ext uri="{BB962C8B-B14F-4D97-AF65-F5344CB8AC3E}">
        <p14:creationId xmlns:p14="http://schemas.microsoft.com/office/powerpoint/2010/main" val="2407918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mailto:support@mpog.zendesk.com"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07958" y="2373647"/>
            <a:ext cx="9144000" cy="2387600"/>
          </a:xfrm>
        </p:spPr>
        <p:txBody>
          <a:bodyPr anchor="b"/>
          <a:lstStyle>
            <a:lvl1pPr algn="ctr">
              <a:defRPr sz="6000">
                <a:solidFill>
                  <a:schemeClr val="accent5">
                    <a:lumMod val="50000"/>
                  </a:schemeClr>
                </a:solidFill>
              </a:defRPr>
            </a:lvl1pPr>
          </a:lstStyle>
          <a:p>
            <a:r>
              <a:rPr lang="en-US"/>
              <a:t>Click to edit Master title style</a:t>
            </a:r>
          </a:p>
        </p:txBody>
      </p:sp>
      <p:sp>
        <p:nvSpPr>
          <p:cNvPr id="4" name="Date Placeholder 3"/>
          <p:cNvSpPr>
            <a:spLocks noGrp="1"/>
          </p:cNvSpPr>
          <p:nvPr>
            <p:ph type="dt" sz="half" idx="10"/>
          </p:nvPr>
        </p:nvSpPr>
        <p:spPr/>
        <p:txBody>
          <a:bodyPr/>
          <a:lstStyle/>
          <a:p>
            <a:r>
              <a:rPr lang="en-US"/>
              <a:t>Last Updated: </a:t>
            </a:r>
            <a:fld id="{90FBAD94-44DF-42A5-AC6E-5575337C3286}" type="datetime1">
              <a:rPr lang="en-US" smtClean="0"/>
              <a:pPr/>
              <a:t>6/24/2026</a:t>
            </a:fld>
            <a:endParaRPr lang="en-US"/>
          </a:p>
        </p:txBody>
      </p:sp>
      <p:sp>
        <p:nvSpPr>
          <p:cNvPr id="5" name="Footer Placeholder 4"/>
          <p:cNvSpPr>
            <a:spLocks noGrp="1"/>
          </p:cNvSpPr>
          <p:nvPr>
            <p:ph type="ftr" sz="quarter" idx="11"/>
          </p:nvPr>
        </p:nvSpPr>
        <p:spPr/>
        <p:txBody>
          <a:bodyPr/>
          <a:lstStyle/>
          <a:p>
            <a:r>
              <a:rPr lang="en-US"/>
              <a:t>Contact: support@mpog.zendesk.com</a:t>
            </a:r>
          </a:p>
        </p:txBody>
      </p:sp>
      <p:sp>
        <p:nvSpPr>
          <p:cNvPr id="6" name="Slide Number Placeholder 5"/>
          <p:cNvSpPr>
            <a:spLocks noGrp="1"/>
          </p:cNvSpPr>
          <p:nvPr>
            <p:ph type="sldNum" sz="quarter" idx="12"/>
          </p:nvPr>
        </p:nvSpPr>
        <p:spPr/>
        <p:txBody>
          <a:bodyPr/>
          <a:lstStyle/>
          <a:p>
            <a:fld id="{964FBED6-DBA1-4248-B57E-98CCAF2C365A}"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032" y="392877"/>
            <a:ext cx="6278974" cy="1453709"/>
          </a:xfrm>
          <a:prstGeom prst="rect">
            <a:avLst/>
          </a:prstGeom>
        </p:spPr>
      </p:pic>
    </p:spTree>
    <p:extLst>
      <p:ext uri="{BB962C8B-B14F-4D97-AF65-F5344CB8AC3E}">
        <p14:creationId xmlns:p14="http://schemas.microsoft.com/office/powerpoint/2010/main" val="3177841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ADA913-A6D2-4726-90CC-C1E1C62E512D}" type="datetime1">
              <a:rPr lang="en-US" smtClean="0"/>
              <a:t>6/24/2026</a:t>
            </a:fld>
            <a:endParaRPr lang="en-US"/>
          </a:p>
        </p:txBody>
      </p:sp>
      <p:sp>
        <p:nvSpPr>
          <p:cNvPr id="5" name="Footer Placeholder 4"/>
          <p:cNvSpPr>
            <a:spLocks noGrp="1"/>
          </p:cNvSpPr>
          <p:nvPr>
            <p:ph type="ftr" sz="quarter" idx="11"/>
          </p:nvPr>
        </p:nvSpPr>
        <p:spPr/>
        <p:txBody>
          <a:bodyPr/>
          <a:lstStyle/>
          <a:p>
            <a:r>
              <a:rPr lang="en-US"/>
              <a:t>Contact: support@mpog.zendesk.com</a:t>
            </a:r>
          </a:p>
        </p:txBody>
      </p:sp>
      <p:sp>
        <p:nvSpPr>
          <p:cNvPr id="6" name="Slide Number Placeholder 5"/>
          <p:cNvSpPr>
            <a:spLocks noGrp="1"/>
          </p:cNvSpPr>
          <p:nvPr>
            <p:ph type="sldNum" sz="quarter" idx="12"/>
          </p:nvPr>
        </p:nvSpPr>
        <p:spPr/>
        <p:txBody>
          <a:bodyPr/>
          <a:lstStyle/>
          <a:p>
            <a:fld id="{964FBED6-DBA1-4248-B57E-98CCAF2C365A}" type="slidenum">
              <a:rPr lang="en-US" smtClean="0"/>
              <a:t>‹#›</a:t>
            </a:fld>
            <a:endParaRPr lang="en-US"/>
          </a:p>
        </p:txBody>
      </p:sp>
    </p:spTree>
    <p:extLst>
      <p:ext uri="{BB962C8B-B14F-4D97-AF65-F5344CB8AC3E}">
        <p14:creationId xmlns:p14="http://schemas.microsoft.com/office/powerpoint/2010/main" val="3363055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935194-37D8-4181-AAFC-C332417A3F26}" type="datetime1">
              <a:rPr lang="en-US" smtClean="0"/>
              <a:t>6/24/2026</a:t>
            </a:fld>
            <a:endParaRPr lang="en-US"/>
          </a:p>
        </p:txBody>
      </p:sp>
      <p:sp>
        <p:nvSpPr>
          <p:cNvPr id="5" name="Footer Placeholder 4"/>
          <p:cNvSpPr>
            <a:spLocks noGrp="1"/>
          </p:cNvSpPr>
          <p:nvPr>
            <p:ph type="ftr" sz="quarter" idx="11"/>
          </p:nvPr>
        </p:nvSpPr>
        <p:spPr/>
        <p:txBody>
          <a:bodyPr/>
          <a:lstStyle/>
          <a:p>
            <a:r>
              <a:rPr lang="en-US"/>
              <a:t>Contact: support@mpog.zendesk.com</a:t>
            </a:r>
          </a:p>
        </p:txBody>
      </p:sp>
      <p:sp>
        <p:nvSpPr>
          <p:cNvPr id="6" name="Slide Number Placeholder 5"/>
          <p:cNvSpPr>
            <a:spLocks noGrp="1"/>
          </p:cNvSpPr>
          <p:nvPr>
            <p:ph type="sldNum" sz="quarter" idx="12"/>
          </p:nvPr>
        </p:nvSpPr>
        <p:spPr/>
        <p:txBody>
          <a:bodyPr/>
          <a:lstStyle/>
          <a:p>
            <a:fld id="{964FBED6-DBA1-4248-B57E-98CCAF2C365A}" type="slidenum">
              <a:rPr lang="en-US" smtClean="0"/>
              <a:t>‹#›</a:t>
            </a:fld>
            <a:endParaRPr lang="en-US"/>
          </a:p>
        </p:txBody>
      </p:sp>
    </p:spTree>
    <p:extLst>
      <p:ext uri="{BB962C8B-B14F-4D97-AF65-F5344CB8AC3E}">
        <p14:creationId xmlns:p14="http://schemas.microsoft.com/office/powerpoint/2010/main" val="3062271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5">
                    <a:lumMod val="50000"/>
                  </a:schemeClr>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Last Updated: </a:t>
            </a:r>
            <a:fld id="{C27868AE-7627-4EB2-BD1B-59C91DC88314}" type="datetime1">
              <a:rPr lang="en-US" smtClean="0"/>
              <a:t>6/24/2026</a:t>
            </a:fld>
            <a:endParaRPr lang="en-US"/>
          </a:p>
        </p:txBody>
      </p:sp>
      <p:sp>
        <p:nvSpPr>
          <p:cNvPr id="5" name="Footer Placeholder 4"/>
          <p:cNvSpPr>
            <a:spLocks noGrp="1"/>
          </p:cNvSpPr>
          <p:nvPr>
            <p:ph type="ftr" sz="quarter" idx="11"/>
          </p:nvPr>
        </p:nvSpPr>
        <p:spPr/>
        <p:txBody>
          <a:bodyPr/>
          <a:lstStyle/>
          <a:p>
            <a:r>
              <a:rPr lang="en-US"/>
              <a:t>Contact: </a:t>
            </a:r>
            <a:r>
              <a:rPr lang="en-US" u="sng">
                <a:hlinkClick r:id="rId2"/>
              </a:rPr>
              <a:t>support@mpog.zendesk.com</a:t>
            </a:r>
            <a:endParaRPr lang="en-US"/>
          </a:p>
        </p:txBody>
      </p:sp>
      <p:sp>
        <p:nvSpPr>
          <p:cNvPr id="6" name="Slide Number Placeholder 5"/>
          <p:cNvSpPr>
            <a:spLocks noGrp="1"/>
          </p:cNvSpPr>
          <p:nvPr>
            <p:ph type="sldNum" sz="quarter" idx="12"/>
          </p:nvPr>
        </p:nvSpPr>
        <p:spPr/>
        <p:txBody>
          <a:bodyPr/>
          <a:lstStyle/>
          <a:p>
            <a:fld id="{964FBED6-DBA1-4248-B57E-98CCAF2C365A}" type="slidenum">
              <a:rPr lang="en-US" smtClean="0"/>
              <a:t>‹#›</a:t>
            </a:fld>
            <a:endParaRPr lang="en-US"/>
          </a:p>
        </p:txBody>
      </p:sp>
    </p:spTree>
    <p:extLst>
      <p:ext uri="{BB962C8B-B14F-4D97-AF65-F5344CB8AC3E}">
        <p14:creationId xmlns:p14="http://schemas.microsoft.com/office/powerpoint/2010/main" val="3726969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CC131FE-9883-4F05-B5E7-8508081D35D1}" type="datetime1">
              <a:rPr lang="en-US" smtClean="0"/>
              <a:t>6/24/2026</a:t>
            </a:fld>
            <a:endParaRPr lang="en-US"/>
          </a:p>
        </p:txBody>
      </p:sp>
      <p:sp>
        <p:nvSpPr>
          <p:cNvPr id="5" name="Footer Placeholder 4"/>
          <p:cNvSpPr>
            <a:spLocks noGrp="1"/>
          </p:cNvSpPr>
          <p:nvPr>
            <p:ph type="ftr" sz="quarter" idx="11"/>
          </p:nvPr>
        </p:nvSpPr>
        <p:spPr/>
        <p:txBody>
          <a:bodyPr/>
          <a:lstStyle/>
          <a:p>
            <a:r>
              <a:rPr lang="en-US"/>
              <a:t>Contact: support@mpog.zendesk.com</a:t>
            </a:r>
          </a:p>
        </p:txBody>
      </p:sp>
      <p:sp>
        <p:nvSpPr>
          <p:cNvPr id="6" name="Slide Number Placeholder 5"/>
          <p:cNvSpPr>
            <a:spLocks noGrp="1"/>
          </p:cNvSpPr>
          <p:nvPr>
            <p:ph type="sldNum" sz="quarter" idx="12"/>
          </p:nvPr>
        </p:nvSpPr>
        <p:spPr/>
        <p:txBody>
          <a:bodyPr/>
          <a:lstStyle/>
          <a:p>
            <a:fld id="{964FBED6-DBA1-4248-B57E-98CCAF2C365A}" type="slidenum">
              <a:rPr lang="en-US" smtClean="0"/>
              <a:t>‹#›</a:t>
            </a:fld>
            <a:endParaRPr lang="en-US"/>
          </a:p>
        </p:txBody>
      </p:sp>
    </p:spTree>
    <p:extLst>
      <p:ext uri="{BB962C8B-B14F-4D97-AF65-F5344CB8AC3E}">
        <p14:creationId xmlns:p14="http://schemas.microsoft.com/office/powerpoint/2010/main" val="3108009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9A9FA6-E1DE-4C4F-9252-0A9B76F8D5DE}" type="datetime1">
              <a:rPr lang="en-US" smtClean="0"/>
              <a:t>6/24/2026</a:t>
            </a:fld>
            <a:endParaRPr lang="en-US"/>
          </a:p>
        </p:txBody>
      </p:sp>
      <p:sp>
        <p:nvSpPr>
          <p:cNvPr id="6" name="Footer Placeholder 5"/>
          <p:cNvSpPr>
            <a:spLocks noGrp="1"/>
          </p:cNvSpPr>
          <p:nvPr>
            <p:ph type="ftr" sz="quarter" idx="11"/>
          </p:nvPr>
        </p:nvSpPr>
        <p:spPr/>
        <p:txBody>
          <a:bodyPr/>
          <a:lstStyle/>
          <a:p>
            <a:r>
              <a:rPr lang="en-US"/>
              <a:t>Contact: support@mpog.zendesk.com</a:t>
            </a:r>
          </a:p>
        </p:txBody>
      </p:sp>
      <p:sp>
        <p:nvSpPr>
          <p:cNvPr id="7" name="Slide Number Placeholder 6"/>
          <p:cNvSpPr>
            <a:spLocks noGrp="1"/>
          </p:cNvSpPr>
          <p:nvPr>
            <p:ph type="sldNum" sz="quarter" idx="12"/>
          </p:nvPr>
        </p:nvSpPr>
        <p:spPr/>
        <p:txBody>
          <a:bodyPr/>
          <a:lstStyle/>
          <a:p>
            <a:fld id="{964FBED6-DBA1-4248-B57E-98CCAF2C365A}" type="slidenum">
              <a:rPr lang="en-US" smtClean="0"/>
              <a:t>‹#›</a:t>
            </a:fld>
            <a:endParaRPr lang="en-US"/>
          </a:p>
        </p:txBody>
      </p:sp>
    </p:spTree>
    <p:extLst>
      <p:ext uri="{BB962C8B-B14F-4D97-AF65-F5344CB8AC3E}">
        <p14:creationId xmlns:p14="http://schemas.microsoft.com/office/powerpoint/2010/main" val="840030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60356B-0CB5-41F4-8082-20488C8E9989}" type="datetime1">
              <a:rPr lang="en-US" smtClean="0"/>
              <a:t>6/24/2026</a:t>
            </a:fld>
            <a:endParaRPr lang="en-US"/>
          </a:p>
        </p:txBody>
      </p:sp>
      <p:sp>
        <p:nvSpPr>
          <p:cNvPr id="8" name="Footer Placeholder 7"/>
          <p:cNvSpPr>
            <a:spLocks noGrp="1"/>
          </p:cNvSpPr>
          <p:nvPr>
            <p:ph type="ftr" sz="quarter" idx="11"/>
          </p:nvPr>
        </p:nvSpPr>
        <p:spPr/>
        <p:txBody>
          <a:bodyPr/>
          <a:lstStyle/>
          <a:p>
            <a:r>
              <a:rPr lang="en-US"/>
              <a:t>Contact: support@mpog.zendesk.com</a:t>
            </a:r>
          </a:p>
        </p:txBody>
      </p:sp>
      <p:sp>
        <p:nvSpPr>
          <p:cNvPr id="9" name="Slide Number Placeholder 8"/>
          <p:cNvSpPr>
            <a:spLocks noGrp="1"/>
          </p:cNvSpPr>
          <p:nvPr>
            <p:ph type="sldNum" sz="quarter" idx="12"/>
          </p:nvPr>
        </p:nvSpPr>
        <p:spPr/>
        <p:txBody>
          <a:bodyPr/>
          <a:lstStyle/>
          <a:p>
            <a:fld id="{964FBED6-DBA1-4248-B57E-98CCAF2C365A}" type="slidenum">
              <a:rPr lang="en-US" smtClean="0"/>
              <a:t>‹#›</a:t>
            </a:fld>
            <a:endParaRPr lang="en-US"/>
          </a:p>
        </p:txBody>
      </p:sp>
    </p:spTree>
    <p:extLst>
      <p:ext uri="{BB962C8B-B14F-4D97-AF65-F5344CB8AC3E}">
        <p14:creationId xmlns:p14="http://schemas.microsoft.com/office/powerpoint/2010/main" val="3612183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762BE2-2A95-4B1E-B047-AB8BFD3BAFF5}" type="datetime1">
              <a:rPr lang="en-US" smtClean="0"/>
              <a:t>6/24/2026</a:t>
            </a:fld>
            <a:endParaRPr lang="en-US"/>
          </a:p>
        </p:txBody>
      </p:sp>
      <p:sp>
        <p:nvSpPr>
          <p:cNvPr id="4" name="Footer Placeholder 3"/>
          <p:cNvSpPr>
            <a:spLocks noGrp="1"/>
          </p:cNvSpPr>
          <p:nvPr>
            <p:ph type="ftr" sz="quarter" idx="11"/>
          </p:nvPr>
        </p:nvSpPr>
        <p:spPr/>
        <p:txBody>
          <a:bodyPr/>
          <a:lstStyle/>
          <a:p>
            <a:r>
              <a:rPr lang="en-US"/>
              <a:t>Contact: support@mpog.zendesk.com</a:t>
            </a:r>
          </a:p>
        </p:txBody>
      </p:sp>
      <p:sp>
        <p:nvSpPr>
          <p:cNvPr id="5" name="Slide Number Placeholder 4"/>
          <p:cNvSpPr>
            <a:spLocks noGrp="1"/>
          </p:cNvSpPr>
          <p:nvPr>
            <p:ph type="sldNum" sz="quarter" idx="12"/>
          </p:nvPr>
        </p:nvSpPr>
        <p:spPr/>
        <p:txBody>
          <a:bodyPr/>
          <a:lstStyle/>
          <a:p>
            <a:fld id="{964FBED6-DBA1-4248-B57E-98CCAF2C365A}" type="slidenum">
              <a:rPr lang="en-US" smtClean="0"/>
              <a:t>‹#›</a:t>
            </a:fld>
            <a:endParaRPr lang="en-US"/>
          </a:p>
        </p:txBody>
      </p:sp>
    </p:spTree>
    <p:extLst>
      <p:ext uri="{BB962C8B-B14F-4D97-AF65-F5344CB8AC3E}">
        <p14:creationId xmlns:p14="http://schemas.microsoft.com/office/powerpoint/2010/main" val="2582198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3C0CB7-6EB0-4793-B093-0CD973C6FC2B}" type="datetime1">
              <a:rPr lang="en-US" smtClean="0"/>
              <a:t>6/24/2026</a:t>
            </a:fld>
            <a:endParaRPr lang="en-US"/>
          </a:p>
        </p:txBody>
      </p:sp>
      <p:sp>
        <p:nvSpPr>
          <p:cNvPr id="3" name="Footer Placeholder 2"/>
          <p:cNvSpPr>
            <a:spLocks noGrp="1"/>
          </p:cNvSpPr>
          <p:nvPr>
            <p:ph type="ftr" sz="quarter" idx="11"/>
          </p:nvPr>
        </p:nvSpPr>
        <p:spPr/>
        <p:txBody>
          <a:bodyPr/>
          <a:lstStyle/>
          <a:p>
            <a:r>
              <a:rPr lang="en-US"/>
              <a:t>Contact: support@mpog.zendesk.com</a:t>
            </a:r>
          </a:p>
        </p:txBody>
      </p:sp>
      <p:sp>
        <p:nvSpPr>
          <p:cNvPr id="4" name="Slide Number Placeholder 3"/>
          <p:cNvSpPr>
            <a:spLocks noGrp="1"/>
          </p:cNvSpPr>
          <p:nvPr>
            <p:ph type="sldNum" sz="quarter" idx="12"/>
          </p:nvPr>
        </p:nvSpPr>
        <p:spPr/>
        <p:txBody>
          <a:bodyPr/>
          <a:lstStyle/>
          <a:p>
            <a:fld id="{964FBED6-DBA1-4248-B57E-98CCAF2C365A}" type="slidenum">
              <a:rPr lang="en-US" smtClean="0"/>
              <a:t>‹#›</a:t>
            </a:fld>
            <a:endParaRPr lang="en-US"/>
          </a:p>
        </p:txBody>
      </p:sp>
    </p:spTree>
    <p:extLst>
      <p:ext uri="{BB962C8B-B14F-4D97-AF65-F5344CB8AC3E}">
        <p14:creationId xmlns:p14="http://schemas.microsoft.com/office/powerpoint/2010/main" val="265145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57979F7-D64D-4EA0-B1FF-F44C71362EFC}" type="datetime1">
              <a:rPr lang="en-US" smtClean="0"/>
              <a:t>6/24/2026</a:t>
            </a:fld>
            <a:endParaRPr lang="en-US"/>
          </a:p>
        </p:txBody>
      </p:sp>
      <p:sp>
        <p:nvSpPr>
          <p:cNvPr id="6" name="Footer Placeholder 5"/>
          <p:cNvSpPr>
            <a:spLocks noGrp="1"/>
          </p:cNvSpPr>
          <p:nvPr>
            <p:ph type="ftr" sz="quarter" idx="11"/>
          </p:nvPr>
        </p:nvSpPr>
        <p:spPr/>
        <p:txBody>
          <a:bodyPr/>
          <a:lstStyle/>
          <a:p>
            <a:r>
              <a:rPr lang="en-US"/>
              <a:t>Contact: support@mpog.zendesk.com</a:t>
            </a:r>
          </a:p>
        </p:txBody>
      </p:sp>
      <p:sp>
        <p:nvSpPr>
          <p:cNvPr id="7" name="Slide Number Placeholder 6"/>
          <p:cNvSpPr>
            <a:spLocks noGrp="1"/>
          </p:cNvSpPr>
          <p:nvPr>
            <p:ph type="sldNum" sz="quarter" idx="12"/>
          </p:nvPr>
        </p:nvSpPr>
        <p:spPr/>
        <p:txBody>
          <a:bodyPr/>
          <a:lstStyle/>
          <a:p>
            <a:fld id="{964FBED6-DBA1-4248-B57E-98CCAF2C365A}" type="slidenum">
              <a:rPr lang="en-US" smtClean="0"/>
              <a:t>‹#›</a:t>
            </a:fld>
            <a:endParaRPr lang="en-US"/>
          </a:p>
        </p:txBody>
      </p:sp>
    </p:spTree>
    <p:extLst>
      <p:ext uri="{BB962C8B-B14F-4D97-AF65-F5344CB8AC3E}">
        <p14:creationId xmlns:p14="http://schemas.microsoft.com/office/powerpoint/2010/main" val="2991742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7D52A9-F82A-4735-9798-874454A7DDB9}" type="datetime1">
              <a:rPr lang="en-US" smtClean="0"/>
              <a:t>6/24/2026</a:t>
            </a:fld>
            <a:endParaRPr lang="en-US"/>
          </a:p>
        </p:txBody>
      </p:sp>
      <p:sp>
        <p:nvSpPr>
          <p:cNvPr id="6" name="Footer Placeholder 5"/>
          <p:cNvSpPr>
            <a:spLocks noGrp="1"/>
          </p:cNvSpPr>
          <p:nvPr>
            <p:ph type="ftr" sz="quarter" idx="11"/>
          </p:nvPr>
        </p:nvSpPr>
        <p:spPr/>
        <p:txBody>
          <a:bodyPr/>
          <a:lstStyle/>
          <a:p>
            <a:r>
              <a:rPr lang="en-US"/>
              <a:t>Contact: support@mpog.zendesk.com</a:t>
            </a:r>
          </a:p>
        </p:txBody>
      </p:sp>
      <p:sp>
        <p:nvSpPr>
          <p:cNvPr id="7" name="Slide Number Placeholder 6"/>
          <p:cNvSpPr>
            <a:spLocks noGrp="1"/>
          </p:cNvSpPr>
          <p:nvPr>
            <p:ph type="sldNum" sz="quarter" idx="12"/>
          </p:nvPr>
        </p:nvSpPr>
        <p:spPr/>
        <p:txBody>
          <a:bodyPr/>
          <a:lstStyle/>
          <a:p>
            <a:fld id="{964FBED6-DBA1-4248-B57E-98CCAF2C365A}" type="slidenum">
              <a:rPr lang="en-US" smtClean="0"/>
              <a:t>‹#›</a:t>
            </a:fld>
            <a:endParaRPr lang="en-US"/>
          </a:p>
        </p:txBody>
      </p:sp>
    </p:spTree>
    <p:extLst>
      <p:ext uri="{BB962C8B-B14F-4D97-AF65-F5344CB8AC3E}">
        <p14:creationId xmlns:p14="http://schemas.microsoft.com/office/powerpoint/2010/main" val="895116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mailto:support@mpog.zendesk.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49270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Last Updated: </a:t>
            </a:r>
            <a:fld id="{E5439B8C-2CE3-4BC0-A0C8-71FA97797EB0}" type="datetime1">
              <a:rPr lang="en-US" smtClean="0"/>
              <a:t>6/24/2026</a:t>
            </a:fld>
            <a:endParaRPr lang="en-US"/>
          </a:p>
        </p:txBody>
      </p:sp>
      <p:sp>
        <p:nvSpPr>
          <p:cNvPr id="5" name="Footer Placeholder 4"/>
          <p:cNvSpPr>
            <a:spLocks noGrp="1"/>
          </p:cNvSpPr>
          <p:nvPr>
            <p:ph type="ftr" sz="quarter" idx="3"/>
          </p:nvPr>
        </p:nvSpPr>
        <p:spPr>
          <a:xfrm>
            <a:off x="4022558" y="650666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Contact: </a:t>
            </a:r>
            <a:r>
              <a:rPr lang="en-US" sz="1200" u="sng">
                <a:hlinkClick r:id="rId13"/>
              </a:rPr>
              <a:t>support@mpog.zendesk.com</a:t>
            </a:r>
            <a:endParaRPr lang="en-US"/>
          </a:p>
        </p:txBody>
      </p:sp>
      <p:sp>
        <p:nvSpPr>
          <p:cNvPr id="6" name="Slide Number Placeholder 5"/>
          <p:cNvSpPr>
            <a:spLocks noGrp="1"/>
          </p:cNvSpPr>
          <p:nvPr>
            <p:ph type="sldNum" sz="quarter" idx="4"/>
          </p:nvPr>
        </p:nvSpPr>
        <p:spPr>
          <a:xfrm>
            <a:off x="8610600" y="650666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4FBED6-DBA1-4248-B57E-98CCAF2C365A}" type="slidenum">
              <a:rPr lang="en-US" smtClean="0"/>
              <a:t>‹#›</a:t>
            </a:fld>
            <a:endParaRPr lang="en-US"/>
          </a:p>
        </p:txBody>
      </p:sp>
      <p:sp>
        <p:nvSpPr>
          <p:cNvPr id="7" name="Line 39">
            <a:extLst>
              <a:ext uri="{FF2B5EF4-FFF2-40B4-BE49-F238E27FC236}">
                <a16:creationId xmlns:a16="http://schemas.microsoft.com/office/drawing/2014/main" id="{FE055A90-BB08-4078-911A-83E55D6148C1}"/>
              </a:ext>
            </a:extLst>
          </p:cNvPr>
          <p:cNvSpPr>
            <a:spLocks noChangeShapeType="1"/>
          </p:cNvSpPr>
          <p:nvPr userDrawn="1"/>
        </p:nvSpPr>
        <p:spPr bwMode="auto">
          <a:xfrm>
            <a:off x="609600" y="6248400"/>
            <a:ext cx="6705600" cy="0"/>
          </a:xfrm>
          <a:prstGeom prst="line">
            <a:avLst/>
          </a:prstGeom>
          <a:noFill/>
          <a:ln w="25400">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pic>
        <p:nvPicPr>
          <p:cNvPr id="8" name="Picture 7">
            <a:extLst>
              <a:ext uri="{FF2B5EF4-FFF2-40B4-BE49-F238E27FC236}">
                <a16:creationId xmlns:a16="http://schemas.microsoft.com/office/drawing/2014/main" id="{48D645B7-5B24-4B50-B02F-AFF13EEE72A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416800" y="5906085"/>
            <a:ext cx="4165600" cy="723316"/>
          </a:xfrm>
          <a:prstGeom prst="rect">
            <a:avLst/>
          </a:prstGeom>
        </p:spPr>
      </p:pic>
    </p:spTree>
    <p:extLst>
      <p:ext uri="{BB962C8B-B14F-4D97-AF65-F5344CB8AC3E}">
        <p14:creationId xmlns:p14="http://schemas.microsoft.com/office/powerpoint/2010/main" val="150206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accent5">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cid:image001.png@01D73545.2FD67B80" TargetMode="External"/><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mailto:support@mpog.zendesk.com" TargetMode="Externa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mailto:support@mpog.zendesk.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3.xml"/><Relationship Id="rId1" Type="http://schemas.openxmlformats.org/officeDocument/2006/relationships/slideLayout" Target="../slideLayouts/slideLayout2.xml"/><Relationship Id="rId5" Type="http://schemas.openxmlformats.org/officeDocument/2006/relationships/hyperlink" Target="mailto:support@mpog.zendesk.com" TargetMode="External"/><Relationship Id="rId4" Type="http://schemas.openxmlformats.org/officeDocument/2006/relationships/slide" Target="slide8.xml"/></Relationships>
</file>

<file path=ppt/slides/_rels/slide3.xml.rels><?xml version="1.0" encoding="UTF-8" standalone="yes"?>
<Relationships xmlns="http://schemas.openxmlformats.org/package/2006/relationships"><Relationship Id="rId2" Type="http://schemas.openxmlformats.org/officeDocument/2006/relationships/hyperlink" Target="https://mpog.org/surgicalregistries/"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mailto:support@mpog.zendesk.com" TargetMode="External"/><Relationship Id="rId2" Type="http://schemas.openxmlformats.org/officeDocument/2006/relationships/hyperlink" Target="https://mpog.org/surgicalregistrie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mailto:support@mpog.zendesk.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mailto:support@mpog.zendesk.com" TargetMode="External"/><Relationship Id="rId5" Type="http://schemas.openxmlformats.org/officeDocument/2006/relationships/hyperlink" Target="https://www.sts.org/research-data/registries/resources-data-managers#congenital-heart-surgery-database" TargetMode="Externa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mailto:support@mpog.zendesk.com"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a:t>Registry Integration:</a:t>
            </a:r>
            <a:br>
              <a:rPr lang="en-US"/>
            </a:br>
            <a:r>
              <a:rPr lang="en-US"/>
              <a:t> STS Import Tool</a:t>
            </a:r>
          </a:p>
        </p:txBody>
      </p:sp>
    </p:spTree>
    <p:extLst>
      <p:ext uri="{BB962C8B-B14F-4D97-AF65-F5344CB8AC3E}">
        <p14:creationId xmlns:p14="http://schemas.microsoft.com/office/powerpoint/2010/main" val="2654653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8610600" y="6506661"/>
            <a:ext cx="2743200" cy="365125"/>
          </a:xfrm>
        </p:spPr>
        <p:txBody>
          <a:bodyPr anchor="ctr">
            <a:normAutofit/>
          </a:bodyPr>
          <a:lstStyle/>
          <a:p>
            <a:pPr>
              <a:spcAft>
                <a:spcPts val="600"/>
              </a:spcAft>
            </a:pPr>
            <a:fld id="{964FBED6-DBA1-4248-B57E-98CCAF2C365A}" type="slidenum">
              <a:rPr lang="en-US" smtClean="0"/>
              <a:pPr>
                <a:spcAft>
                  <a:spcPts val="600"/>
                </a:spcAft>
              </a:pPr>
              <a:t>10</a:t>
            </a:fld>
            <a:endParaRPr lang="en-US"/>
          </a:p>
        </p:txBody>
      </p:sp>
      <p:sp>
        <p:nvSpPr>
          <p:cNvPr id="2" name="Title 1"/>
          <p:cNvSpPr>
            <a:spLocks noGrp="1"/>
          </p:cNvSpPr>
          <p:nvPr>
            <p:ph type="title"/>
          </p:nvPr>
        </p:nvSpPr>
        <p:spPr>
          <a:xfrm>
            <a:off x="838200" y="365125"/>
            <a:ext cx="10515600" cy="1325563"/>
          </a:xfrm>
        </p:spPr>
        <p:txBody>
          <a:bodyPr anchor="ctr">
            <a:normAutofit/>
          </a:bodyPr>
          <a:lstStyle/>
          <a:p>
            <a:r>
              <a:rPr lang="en-US"/>
              <a:t>Using the STS Import Utility</a:t>
            </a:r>
          </a:p>
        </p:txBody>
      </p:sp>
      <p:sp>
        <p:nvSpPr>
          <p:cNvPr id="3" name="Content Placeholder 2"/>
          <p:cNvSpPr>
            <a:spLocks noGrp="1"/>
          </p:cNvSpPr>
          <p:nvPr>
            <p:ph sz="half" idx="1"/>
          </p:nvPr>
        </p:nvSpPr>
        <p:spPr>
          <a:xfrm>
            <a:off x="838200" y="1825625"/>
            <a:ext cx="4989723" cy="4305209"/>
          </a:xfrm>
        </p:spPr>
        <p:txBody>
          <a:bodyPr vert="horz" lIns="91440" tIns="45720" rIns="91440" bIns="45720" rtlCol="0" anchor="t">
            <a:normAutofit lnSpcReduction="10000"/>
          </a:bodyPr>
          <a:lstStyle/>
          <a:p>
            <a:pPr>
              <a:tabLst>
                <a:tab pos="339725" algn="l"/>
              </a:tabLst>
            </a:pPr>
            <a:r>
              <a:rPr lang="en-US"/>
              <a:t>The first screen will show you the import status including:</a:t>
            </a:r>
          </a:p>
          <a:p>
            <a:pPr marL="801370"/>
            <a:r>
              <a:rPr lang="en-US" sz="2200"/>
              <a:t>Number of Cases</a:t>
            </a:r>
            <a:endParaRPr lang="en-US" sz="2200">
              <a:cs typeface="Calibri" panose="020F0502020204030204"/>
            </a:endParaRPr>
          </a:p>
          <a:p>
            <a:pPr marL="801370"/>
            <a:r>
              <a:rPr lang="en-US" sz="2200"/>
              <a:t>What percentage of those STS records have been patient-matched locally</a:t>
            </a:r>
            <a:endParaRPr lang="en-US" sz="2200">
              <a:cs typeface="Calibri" panose="020F0502020204030204"/>
            </a:endParaRPr>
          </a:p>
          <a:p>
            <a:pPr marL="801370"/>
            <a:r>
              <a:rPr lang="en-US" sz="2200"/>
              <a:t>Which months of data have been imported </a:t>
            </a:r>
            <a:endParaRPr lang="en-US" sz="2200">
              <a:cs typeface="Calibri" panose="020F0502020204030204"/>
            </a:endParaRPr>
          </a:p>
          <a:p>
            <a:pPr marL="801370"/>
            <a:r>
              <a:rPr lang="en-US" sz="2200"/>
              <a:t>Date of last upload</a:t>
            </a:r>
            <a:endParaRPr lang="en-US" sz="2200">
              <a:cs typeface="Calibri" panose="020F0502020204030204"/>
            </a:endParaRPr>
          </a:p>
          <a:p>
            <a:pPr marL="0" indent="0">
              <a:buNone/>
            </a:pPr>
            <a:endParaRPr lang="en-US"/>
          </a:p>
          <a:p>
            <a:r>
              <a:rPr lang="en-US"/>
              <a:t>Click on the ‘Import’ tab to start an import of a harvest file</a:t>
            </a:r>
          </a:p>
        </p:txBody>
      </p:sp>
      <p:pic>
        <p:nvPicPr>
          <p:cNvPr id="11" name="Picture 10" descr="Screenshot of a software interface displaying a table titled &quot;Thoracic Import Status&quot; with monthly data from January to May 2016, showing STS case counts ranging from 45 to 62 and 100% patient match rate. Below, a &quot;Thoracic Import History&quot; section lists import dates with success status and corresponding harvest file locations, with some information redacted.">
            <a:extLst>
              <a:ext uri="{FF2B5EF4-FFF2-40B4-BE49-F238E27FC236}">
                <a16:creationId xmlns:a16="http://schemas.microsoft.com/office/drawing/2014/main" id="{4EF4B6C6-426E-BD78-B927-F7289FD48E59}"/>
              </a:ext>
            </a:extLst>
          </p:cNvPr>
          <p:cNvPicPr>
            <a:picLocks noChangeAspect="1"/>
          </p:cNvPicPr>
          <p:nvPr/>
        </p:nvPicPr>
        <p:blipFill>
          <a:blip r:embed="rId2"/>
          <a:stretch>
            <a:fillRect/>
          </a:stretch>
        </p:blipFill>
        <p:spPr>
          <a:xfrm>
            <a:off x="5930749" y="1825625"/>
            <a:ext cx="5671677" cy="3631191"/>
          </a:xfrm>
          <a:prstGeom prst="rect">
            <a:avLst/>
          </a:prstGeom>
          <a:ln>
            <a:solidFill>
              <a:schemeClr val="tx1"/>
            </a:solidFill>
          </a:ln>
        </p:spPr>
      </p:pic>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a:xfrm>
            <a:off x="838200" y="6492708"/>
            <a:ext cx="2743200" cy="365125"/>
          </a:xfrm>
        </p:spPr>
        <p:txBody>
          <a:bodyPr anchor="ctr">
            <a:normAutofit/>
          </a:bodyPr>
          <a:lstStyle/>
          <a:p>
            <a:pPr>
              <a:spcAft>
                <a:spcPts val="600"/>
              </a:spcAft>
            </a:pPr>
            <a:fld id="{109A9FA6-E1DE-4C4F-9252-0A9B76F8D5DE}" type="datetime1">
              <a:rPr lang="en-US" smtClean="0"/>
              <a:pPr>
                <a:spcAft>
                  <a:spcPts val="600"/>
                </a:spcAft>
              </a:pPr>
              <a:t>6/24/2026</a:t>
            </a:fld>
            <a:endParaRPr lang="en-US"/>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a:xfrm>
            <a:off x="4022558" y="6506660"/>
            <a:ext cx="4114800" cy="365125"/>
          </a:xfrm>
        </p:spPr>
        <p:txBody>
          <a:bodyPr anchor="ctr">
            <a:normAutofit/>
          </a:bodyPr>
          <a:lstStyle/>
          <a:p>
            <a:pPr>
              <a:spcAft>
                <a:spcPts val="600"/>
              </a:spcAft>
            </a:pPr>
            <a:r>
              <a:rPr lang="en-US"/>
              <a:t>Contact: support@mpog.zendesk.com</a:t>
            </a:r>
          </a:p>
        </p:txBody>
      </p:sp>
    </p:spTree>
    <p:extLst>
      <p:ext uri="{BB962C8B-B14F-4D97-AF65-F5344CB8AC3E}">
        <p14:creationId xmlns:p14="http://schemas.microsoft.com/office/powerpoint/2010/main" val="332676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64FBED6-DBA1-4248-B57E-98CCAF2C365A}" type="slidenum">
              <a:rPr lang="en-US" smtClean="0"/>
              <a:t>11</a:t>
            </a:fld>
            <a:endParaRPr lang="en-US"/>
          </a:p>
        </p:txBody>
      </p:sp>
      <p:sp>
        <p:nvSpPr>
          <p:cNvPr id="2" name="Title 1"/>
          <p:cNvSpPr>
            <a:spLocks noGrp="1"/>
          </p:cNvSpPr>
          <p:nvPr>
            <p:ph type="title"/>
          </p:nvPr>
        </p:nvSpPr>
        <p:spPr/>
        <p:txBody>
          <a:bodyPr/>
          <a:lstStyle/>
          <a:p>
            <a:r>
              <a:rPr lang="en-US"/>
              <a:t>STS Import</a:t>
            </a:r>
          </a:p>
        </p:txBody>
      </p:sp>
      <p:sp>
        <p:nvSpPr>
          <p:cNvPr id="3" name="Content Placeholder 2"/>
          <p:cNvSpPr>
            <a:spLocks noGrp="1"/>
          </p:cNvSpPr>
          <p:nvPr>
            <p:ph sz="half" idx="1"/>
          </p:nvPr>
        </p:nvSpPr>
        <p:spPr>
          <a:xfrm>
            <a:off x="838200" y="1690689"/>
            <a:ext cx="5056991" cy="4486274"/>
          </a:xfrm>
        </p:spPr>
        <p:txBody>
          <a:bodyPr>
            <a:normAutofit/>
          </a:bodyPr>
          <a:lstStyle/>
          <a:p>
            <a:r>
              <a:rPr lang="en-US" sz="2100"/>
              <a:t>Locate your STS harvest file using the “Browse” button</a:t>
            </a:r>
          </a:p>
          <a:p>
            <a:r>
              <a:rPr lang="en-US" sz="2100"/>
              <a:t>Select the appropriate Registry Type (Thoracic or Cardiac)</a:t>
            </a:r>
          </a:p>
          <a:p>
            <a:r>
              <a:rPr lang="en-US" sz="2100"/>
              <a:t>Enter your Site ID</a:t>
            </a:r>
          </a:p>
          <a:p>
            <a:pPr lvl="1"/>
            <a:r>
              <a:rPr lang="en-US" sz="1900"/>
              <a:t>If you do not know this, contact your Institution’s STS SCR</a:t>
            </a:r>
          </a:p>
          <a:p>
            <a:r>
              <a:rPr lang="en-US" sz="2100"/>
              <a:t>Select if you are going to match on MRN or SSN (MRN preferred)</a:t>
            </a:r>
          </a:p>
          <a:p>
            <a:r>
              <a:rPr lang="en-US" sz="2100"/>
              <a:t>‘Use the external matching CSV file’ should only be used if MRNs or SSNs are not populated directly within the harvest file</a:t>
            </a:r>
          </a:p>
          <a:p>
            <a:endParaRPr lang="en-US">
              <a:highlight>
                <a:srgbClr val="FFFF00"/>
              </a:highlight>
            </a:endParaRPr>
          </a:p>
        </p:txBody>
      </p:sp>
      <p:pic>
        <p:nvPicPr>
          <p:cNvPr id="1026" name="Picture 1" descr="Screenshot of a software interface for importing STS data, showing tabs for Thoracic Status, Cardiac Status, and Import. The Import tab includes fields for harvest file location, registry type dropdown set to Thoracic, site ID input, and options to match on MRN or SSN, with additional settings for using an external matching CSV file."/>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096000" y="1985423"/>
            <a:ext cx="55753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109A9FA6-E1DE-4C4F-9252-0A9B76F8D5DE}" type="datetime1">
              <a:rPr lang="en-US" smtClean="0"/>
              <a:t>6/24/2026</a:t>
            </a:fld>
            <a:endParaRPr lang="en-US"/>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support@mpog.zendesk.com</a:t>
            </a:r>
          </a:p>
        </p:txBody>
      </p:sp>
    </p:spTree>
    <p:extLst>
      <p:ext uri="{BB962C8B-B14F-4D97-AF65-F5344CB8AC3E}">
        <p14:creationId xmlns:p14="http://schemas.microsoft.com/office/powerpoint/2010/main" val="3561958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8C5825F-C559-A0E5-01C4-746ADB0BC635}"/>
              </a:ext>
            </a:extLst>
          </p:cNvPr>
          <p:cNvSpPr>
            <a:spLocks noGrp="1"/>
          </p:cNvSpPr>
          <p:nvPr>
            <p:ph type="sldNum" sz="quarter" idx="12"/>
          </p:nvPr>
        </p:nvSpPr>
        <p:spPr/>
        <p:txBody>
          <a:bodyPr/>
          <a:lstStyle/>
          <a:p>
            <a:fld id="{964FBED6-DBA1-4248-B57E-98CCAF2C365A}" type="slidenum">
              <a:rPr lang="en-US" smtClean="0"/>
              <a:t>12</a:t>
            </a:fld>
            <a:endParaRPr lang="en-US"/>
          </a:p>
        </p:txBody>
      </p:sp>
      <p:sp>
        <p:nvSpPr>
          <p:cNvPr id="2" name="Title 1">
            <a:extLst>
              <a:ext uri="{FF2B5EF4-FFF2-40B4-BE49-F238E27FC236}">
                <a16:creationId xmlns:a16="http://schemas.microsoft.com/office/drawing/2014/main" id="{F34A3D2C-6127-55A8-0345-2669F8E36A94}"/>
              </a:ext>
            </a:extLst>
          </p:cNvPr>
          <p:cNvSpPr>
            <a:spLocks noGrp="1"/>
          </p:cNvSpPr>
          <p:nvPr>
            <p:ph type="title"/>
          </p:nvPr>
        </p:nvSpPr>
        <p:spPr/>
        <p:txBody>
          <a:bodyPr/>
          <a:lstStyle/>
          <a:p>
            <a:r>
              <a:rPr lang="en-US"/>
              <a:t>STS Import Completion</a:t>
            </a:r>
          </a:p>
        </p:txBody>
      </p:sp>
      <p:sp>
        <p:nvSpPr>
          <p:cNvPr id="4" name="Content Placeholder 3">
            <a:extLst>
              <a:ext uri="{FF2B5EF4-FFF2-40B4-BE49-F238E27FC236}">
                <a16:creationId xmlns:a16="http://schemas.microsoft.com/office/drawing/2014/main" id="{5D826E5F-F898-7632-61E5-53AC800458E6}"/>
              </a:ext>
            </a:extLst>
          </p:cNvPr>
          <p:cNvSpPr>
            <a:spLocks noGrp="1"/>
          </p:cNvSpPr>
          <p:nvPr>
            <p:ph sz="half" idx="2"/>
          </p:nvPr>
        </p:nvSpPr>
        <p:spPr/>
        <p:txBody>
          <a:bodyPr/>
          <a:lstStyle/>
          <a:p>
            <a:r>
              <a:rPr lang="en-US" sz="2100"/>
              <a:t>Click ‘OK’ to start the import process</a:t>
            </a:r>
          </a:p>
          <a:p>
            <a:pPr lvl="1"/>
            <a:r>
              <a:rPr lang="en-US" sz="1900"/>
              <a:t>The process will import the STS data into the local MPOG database, perform patient matching, and set any PHI scrubber flags and transfer flags appropriately. </a:t>
            </a:r>
          </a:p>
          <a:p>
            <a:r>
              <a:rPr lang="en-US" sz="2300"/>
              <a:t>A popup window shows the STS Import progress and completion</a:t>
            </a:r>
          </a:p>
          <a:p>
            <a:r>
              <a:rPr lang="en-US" sz="2300"/>
              <a:t>If you receive any errors, please contact </a:t>
            </a:r>
            <a:r>
              <a:rPr lang="en-US" sz="2300">
                <a:hlinkClick r:id="rId2"/>
              </a:rPr>
              <a:t>support@mpog.zendesk.com</a:t>
            </a:r>
            <a:r>
              <a:rPr lang="en-US" sz="2300"/>
              <a:t> </a:t>
            </a:r>
          </a:p>
        </p:txBody>
      </p:sp>
      <p:pic>
        <p:nvPicPr>
          <p:cNvPr id="9" name="Picture 8" descr="Screenshot of a software progress window titled &quot;STS Import&quot; showing synchronization of document and column definitions. A green progress bar indicates near completion, with active &quot;Cancel&quot; button and disabled &quot;Done&quot; button below.">
            <a:extLst>
              <a:ext uri="{FF2B5EF4-FFF2-40B4-BE49-F238E27FC236}">
                <a16:creationId xmlns:a16="http://schemas.microsoft.com/office/drawing/2014/main" id="{FDE24240-F926-68B7-9708-EB81006943AD}"/>
              </a:ext>
            </a:extLst>
          </p:cNvPr>
          <p:cNvPicPr>
            <a:picLocks noChangeAspect="1"/>
          </p:cNvPicPr>
          <p:nvPr/>
        </p:nvPicPr>
        <p:blipFill>
          <a:blip r:embed="rId3"/>
          <a:srcRect t="5646" r="2803"/>
          <a:stretch>
            <a:fillRect/>
          </a:stretch>
        </p:blipFill>
        <p:spPr>
          <a:xfrm>
            <a:off x="1210690" y="2164466"/>
            <a:ext cx="3511781" cy="1499031"/>
          </a:xfrm>
          <a:prstGeom prst="rect">
            <a:avLst/>
          </a:prstGeom>
          <a:ln>
            <a:solidFill>
              <a:schemeClr val="tx1"/>
            </a:solidFill>
          </a:ln>
        </p:spPr>
      </p:pic>
      <p:pic>
        <p:nvPicPr>
          <p:cNvPr id="11" name="Picture 10" descr="Screenshot of a software progress window labeled &quot;STS Import&quot; showing a green progress bar fully filled under the status &quot;Finished.&quot; Two buttons labeled &quot;Cancel&quot; and &quot;Done&quot; appear below the progress bar, indicating completion of an import process.">
            <a:extLst>
              <a:ext uri="{FF2B5EF4-FFF2-40B4-BE49-F238E27FC236}">
                <a16:creationId xmlns:a16="http://schemas.microsoft.com/office/drawing/2014/main" id="{5B7F5EE7-04CF-9AD6-6DFF-9DA00077F91E}"/>
              </a:ext>
            </a:extLst>
          </p:cNvPr>
          <p:cNvPicPr>
            <a:picLocks noChangeAspect="1"/>
          </p:cNvPicPr>
          <p:nvPr/>
        </p:nvPicPr>
        <p:blipFill>
          <a:blip r:embed="rId4"/>
          <a:stretch>
            <a:fillRect/>
          </a:stretch>
        </p:blipFill>
        <p:spPr>
          <a:xfrm>
            <a:off x="1220216" y="4001294"/>
            <a:ext cx="3502255" cy="1458235"/>
          </a:xfrm>
          <a:prstGeom prst="rect">
            <a:avLst/>
          </a:prstGeom>
          <a:ln>
            <a:solidFill>
              <a:schemeClr val="tx1"/>
            </a:solidFill>
          </a:ln>
        </p:spPr>
      </p:pic>
      <p:sp>
        <p:nvSpPr>
          <p:cNvPr id="5" name="Date Placeholder 4">
            <a:extLst>
              <a:ext uri="{FF2B5EF4-FFF2-40B4-BE49-F238E27FC236}">
                <a16:creationId xmlns:a16="http://schemas.microsoft.com/office/drawing/2014/main" id="{1B3F5BCF-D490-F63B-81D9-92716467A803}"/>
              </a:ext>
              <a:ext uri="{C183D7F6-B498-43B3-948B-1728B52AA6E4}">
                <adec:decorative xmlns:adec="http://schemas.microsoft.com/office/drawing/2017/decorative" val="1"/>
              </a:ext>
            </a:extLst>
          </p:cNvPr>
          <p:cNvSpPr>
            <a:spLocks noGrp="1"/>
          </p:cNvSpPr>
          <p:nvPr>
            <p:ph type="dt" sz="half" idx="10"/>
          </p:nvPr>
        </p:nvSpPr>
        <p:spPr/>
        <p:txBody>
          <a:bodyPr/>
          <a:lstStyle/>
          <a:p>
            <a:fld id="{109A9FA6-E1DE-4C4F-9252-0A9B76F8D5DE}" type="datetime1">
              <a:rPr lang="en-US" smtClean="0"/>
              <a:t>6/24/2026</a:t>
            </a:fld>
            <a:endParaRPr lang="en-US"/>
          </a:p>
        </p:txBody>
      </p:sp>
      <p:sp>
        <p:nvSpPr>
          <p:cNvPr id="6" name="Footer Placeholder 5">
            <a:extLst>
              <a:ext uri="{FF2B5EF4-FFF2-40B4-BE49-F238E27FC236}">
                <a16:creationId xmlns:a16="http://schemas.microsoft.com/office/drawing/2014/main" id="{4499F1BB-F0A0-CD62-425D-542C64B08840}"/>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support@mpog.zendesk.com</a:t>
            </a:r>
          </a:p>
        </p:txBody>
      </p:sp>
    </p:spTree>
    <p:extLst>
      <p:ext uri="{BB962C8B-B14F-4D97-AF65-F5344CB8AC3E}">
        <p14:creationId xmlns:p14="http://schemas.microsoft.com/office/powerpoint/2010/main" val="1021466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64FBED6-DBA1-4248-B57E-98CCAF2C365A}" type="slidenum">
              <a:rPr lang="en-US" smtClean="0"/>
              <a:t>13</a:t>
            </a:fld>
            <a:endParaRPr lang="en-US"/>
          </a:p>
        </p:txBody>
      </p:sp>
      <p:sp>
        <p:nvSpPr>
          <p:cNvPr id="2" name="Title 1"/>
          <p:cNvSpPr>
            <a:spLocks noGrp="1"/>
          </p:cNvSpPr>
          <p:nvPr>
            <p:ph type="title"/>
          </p:nvPr>
        </p:nvSpPr>
        <p:spPr/>
        <p:txBody>
          <a:bodyPr/>
          <a:lstStyle/>
          <a:p>
            <a:r>
              <a:rPr lang="en-US"/>
              <a:t>PHI Scrub</a:t>
            </a:r>
          </a:p>
        </p:txBody>
      </p:sp>
      <p:sp>
        <p:nvSpPr>
          <p:cNvPr id="3" name="Content Placeholder 2"/>
          <p:cNvSpPr>
            <a:spLocks noGrp="1"/>
          </p:cNvSpPr>
          <p:nvPr>
            <p:ph sz="half" idx="1"/>
          </p:nvPr>
        </p:nvSpPr>
        <p:spPr/>
        <p:txBody>
          <a:bodyPr/>
          <a:lstStyle/>
          <a:p>
            <a:r>
              <a:rPr lang="en-US"/>
              <a:t>After the Import process is complete, please run the PHI scrubber on “Cases Waiting for PHI scrub”</a:t>
            </a:r>
          </a:p>
          <a:p>
            <a:r>
              <a:rPr lang="en-US"/>
              <a:t>Optional: enter the date range of the STS cases to be transferred</a:t>
            </a:r>
          </a:p>
          <a:p>
            <a:pPr lvl="1"/>
            <a:r>
              <a:rPr lang="en-US"/>
              <a:t>Depending on the amount of data that needs to be scrubbed, selecting the specific date range may decrease the amount of time for scrubbing to complete.</a:t>
            </a:r>
          </a:p>
        </p:txBody>
      </p:sp>
      <p:pic>
        <p:nvPicPr>
          <p:cNvPr id="9" name="Picture 8" descr="Screenshot of PHI Scrubber software interface showing options for selecting case sets, including &quot;Cases Waiting for PHI scrub&quot; highlighted with a red box. Interface includes date range selectors, buttons for starting, pausing, and stopping PHI scrubbing, and progress indicators displaying 0% completion and no estimated time remaining.">
            <a:extLst>
              <a:ext uri="{FF2B5EF4-FFF2-40B4-BE49-F238E27FC236}">
                <a16:creationId xmlns:a16="http://schemas.microsoft.com/office/drawing/2014/main" id="{C205249B-B266-A0BC-698D-B40DD0CE8E26}"/>
              </a:ext>
            </a:extLst>
          </p:cNvPr>
          <p:cNvPicPr>
            <a:picLocks noChangeAspect="1"/>
          </p:cNvPicPr>
          <p:nvPr/>
        </p:nvPicPr>
        <p:blipFill>
          <a:blip r:embed="rId2"/>
          <a:stretch>
            <a:fillRect/>
          </a:stretch>
        </p:blipFill>
        <p:spPr>
          <a:xfrm>
            <a:off x="6382069" y="1690688"/>
            <a:ext cx="5197290" cy="3749365"/>
          </a:xfrm>
          <a:prstGeom prst="rect">
            <a:avLst/>
          </a:prstGeom>
          <a:ln>
            <a:solidFill>
              <a:schemeClr val="tx1"/>
            </a:solidFill>
          </a:ln>
        </p:spPr>
      </p:pic>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109A9FA6-E1DE-4C4F-9252-0A9B76F8D5DE}" type="datetime1">
              <a:rPr lang="en-US" smtClean="0"/>
              <a:t>6/24/2026</a:t>
            </a:fld>
            <a:endParaRPr lang="en-US"/>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support@mpog.zendesk.com</a:t>
            </a:r>
          </a:p>
        </p:txBody>
      </p:sp>
    </p:spTree>
    <p:extLst>
      <p:ext uri="{BB962C8B-B14F-4D97-AF65-F5344CB8AC3E}">
        <p14:creationId xmlns:p14="http://schemas.microsoft.com/office/powerpoint/2010/main" val="2719961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64FBED6-DBA1-4248-B57E-98CCAF2C365A}" type="slidenum">
              <a:rPr lang="en-US" smtClean="0"/>
              <a:t>14</a:t>
            </a:fld>
            <a:endParaRPr lang="en-US"/>
          </a:p>
        </p:txBody>
      </p:sp>
      <p:sp>
        <p:nvSpPr>
          <p:cNvPr id="2" name="Title 1"/>
          <p:cNvSpPr>
            <a:spLocks noGrp="1"/>
          </p:cNvSpPr>
          <p:nvPr>
            <p:ph type="title"/>
          </p:nvPr>
        </p:nvSpPr>
        <p:spPr/>
        <p:txBody>
          <a:bodyPr/>
          <a:lstStyle/>
          <a:p>
            <a:r>
              <a:rPr lang="en-US"/>
              <a:t>Transfer to MPOG Central</a:t>
            </a:r>
          </a:p>
        </p:txBody>
      </p:sp>
      <p:sp>
        <p:nvSpPr>
          <p:cNvPr id="3" name="Content Placeholder 2"/>
          <p:cNvSpPr>
            <a:spLocks noGrp="1"/>
          </p:cNvSpPr>
          <p:nvPr>
            <p:ph sz="half" idx="1"/>
          </p:nvPr>
        </p:nvSpPr>
        <p:spPr/>
        <p:txBody>
          <a:bodyPr/>
          <a:lstStyle/>
          <a:p>
            <a:r>
              <a:rPr lang="en-US"/>
              <a:t>To transfer the scrubbed STS records, use the Transfer to MPOG Central application. </a:t>
            </a:r>
          </a:p>
          <a:p>
            <a:pPr lvl="1"/>
            <a:r>
              <a:rPr lang="en-US"/>
              <a:t>Select ‘Cases awaiting upload’</a:t>
            </a:r>
          </a:p>
          <a:p>
            <a:pPr lvl="1"/>
            <a:r>
              <a:rPr lang="en-US"/>
              <a:t>Enter the dates that you want to transfer in the ‘Specify Date Range’ section.</a:t>
            </a:r>
          </a:p>
          <a:p>
            <a:pPr lvl="1"/>
            <a:r>
              <a:rPr lang="en-US"/>
              <a:t>Unselect the check box for ‘Create/update the PPRL for these patients’</a:t>
            </a:r>
          </a:p>
        </p:txBody>
      </p:sp>
      <p:pic>
        <p:nvPicPr>
          <p:cNvPr id="9" name="Picture 8" descr="Screenshot of MPOG Uploader software interface showing case selection and privacy options. Key elements include radio buttons for &quot;Cases awaiting upload&quot; set to 0 and &quot;All cases&quot; set to 4, a date range specified from 1/1/2000 to 3/31/2026, and an unchecked checkbox for creating/updating PPRL for patients.">
            <a:extLst>
              <a:ext uri="{FF2B5EF4-FFF2-40B4-BE49-F238E27FC236}">
                <a16:creationId xmlns:a16="http://schemas.microsoft.com/office/drawing/2014/main" id="{2E21C7FD-25B2-3A2C-8FEB-5CA8485C1AA9}"/>
              </a:ext>
            </a:extLst>
          </p:cNvPr>
          <p:cNvPicPr>
            <a:picLocks noChangeAspect="1"/>
          </p:cNvPicPr>
          <p:nvPr/>
        </p:nvPicPr>
        <p:blipFill>
          <a:blip r:embed="rId2"/>
          <a:stretch>
            <a:fillRect/>
          </a:stretch>
        </p:blipFill>
        <p:spPr>
          <a:xfrm>
            <a:off x="6781404" y="1721972"/>
            <a:ext cx="4572396" cy="3414056"/>
          </a:xfrm>
          <a:prstGeom prst="rect">
            <a:avLst/>
          </a:prstGeom>
          <a:ln>
            <a:solidFill>
              <a:schemeClr val="tx1"/>
            </a:solidFill>
          </a:ln>
        </p:spPr>
      </p:pic>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109A9FA6-E1DE-4C4F-9252-0A9B76F8D5DE}" type="datetime1">
              <a:rPr lang="en-US" smtClean="0"/>
              <a:t>6/24/2026</a:t>
            </a:fld>
            <a:endParaRPr lang="en-US"/>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support@mpog.zendesk.com</a:t>
            </a:r>
          </a:p>
        </p:txBody>
      </p:sp>
    </p:spTree>
    <p:extLst>
      <p:ext uri="{BB962C8B-B14F-4D97-AF65-F5344CB8AC3E}">
        <p14:creationId xmlns:p14="http://schemas.microsoft.com/office/powerpoint/2010/main" val="1218986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64FBED6-DBA1-4248-B57E-98CCAF2C365A}" type="slidenum">
              <a:rPr lang="en-US" smtClean="0"/>
              <a:t>15</a:t>
            </a:fld>
            <a:endParaRPr lang="en-US"/>
          </a:p>
        </p:txBody>
      </p:sp>
      <p:sp>
        <p:nvSpPr>
          <p:cNvPr id="8" name="Title 7"/>
          <p:cNvSpPr>
            <a:spLocks noGrp="1"/>
          </p:cNvSpPr>
          <p:nvPr>
            <p:ph type="title"/>
          </p:nvPr>
        </p:nvSpPr>
        <p:spPr/>
        <p:txBody>
          <a:bodyPr/>
          <a:lstStyle/>
          <a:p>
            <a:r>
              <a:rPr lang="en-US"/>
              <a:t>MPOG Technical Support</a:t>
            </a:r>
          </a:p>
        </p:txBody>
      </p:sp>
      <p:sp>
        <p:nvSpPr>
          <p:cNvPr id="9" name="Content Placeholder 8"/>
          <p:cNvSpPr>
            <a:spLocks noGrp="1"/>
          </p:cNvSpPr>
          <p:nvPr>
            <p:ph idx="1"/>
          </p:nvPr>
        </p:nvSpPr>
        <p:spPr/>
        <p:txBody>
          <a:bodyPr/>
          <a:lstStyle/>
          <a:p>
            <a:endParaRPr lang="en-US"/>
          </a:p>
          <a:p>
            <a:r>
              <a:rPr lang="en-US"/>
              <a:t>Contact </a:t>
            </a:r>
            <a:r>
              <a:rPr lang="en-US">
                <a:hlinkClick r:id="rId2"/>
              </a:rPr>
              <a:t>support@mpog.zendesk.com</a:t>
            </a:r>
            <a:r>
              <a:rPr lang="en-US"/>
              <a:t> for any technical assistance with the STS import application</a:t>
            </a:r>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109A9FA6-E1DE-4C4F-9252-0A9B76F8D5DE}" type="datetime1">
              <a:rPr lang="en-US" smtClean="0"/>
              <a:t>6/24/2026</a:t>
            </a:fld>
            <a:endParaRPr lang="en-US"/>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support@mpog.zendesk.com</a:t>
            </a:r>
          </a:p>
        </p:txBody>
      </p:sp>
    </p:spTree>
    <p:extLst>
      <p:ext uri="{BB962C8B-B14F-4D97-AF65-F5344CB8AC3E}">
        <p14:creationId xmlns:p14="http://schemas.microsoft.com/office/powerpoint/2010/main" val="2535283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73C325B-35B9-9DCB-81F5-0591EED71A31}"/>
              </a:ext>
            </a:extLst>
          </p:cNvPr>
          <p:cNvSpPr>
            <a:spLocks noGrp="1"/>
          </p:cNvSpPr>
          <p:nvPr>
            <p:ph type="sldNum" sz="quarter" idx="12"/>
          </p:nvPr>
        </p:nvSpPr>
        <p:spPr/>
        <p:txBody>
          <a:bodyPr/>
          <a:lstStyle/>
          <a:p>
            <a:fld id="{964FBED6-DBA1-4248-B57E-98CCAF2C365A}" type="slidenum">
              <a:rPr lang="en-US" smtClean="0"/>
              <a:t>2</a:t>
            </a:fld>
            <a:endParaRPr lang="en-US"/>
          </a:p>
        </p:txBody>
      </p:sp>
      <p:sp>
        <p:nvSpPr>
          <p:cNvPr id="4" name="Date Placeholder 3">
            <a:extLst>
              <a:ext uri="{FF2B5EF4-FFF2-40B4-BE49-F238E27FC236}">
                <a16:creationId xmlns:a16="http://schemas.microsoft.com/office/drawing/2014/main" id="{62B68EC7-95EA-5C12-1BA0-4EFA7FBDDD8F}"/>
              </a:ext>
            </a:extLst>
          </p:cNvPr>
          <p:cNvSpPr>
            <a:spLocks noGrp="1"/>
          </p:cNvSpPr>
          <p:nvPr>
            <p:ph type="dt" sz="half" idx="10"/>
          </p:nvPr>
        </p:nvSpPr>
        <p:spPr/>
        <p:txBody>
          <a:bodyPr/>
          <a:lstStyle/>
          <a:p>
            <a:r>
              <a:rPr lang="en-US"/>
              <a:t>Last Updated: </a:t>
            </a:r>
            <a:fld id="{C27868AE-7627-4EB2-BD1B-59C91DC88314}" type="datetime1">
              <a:rPr lang="en-US" smtClean="0"/>
              <a:t>6/24/2026</a:t>
            </a:fld>
            <a:endParaRPr lang="en-US"/>
          </a:p>
        </p:txBody>
      </p:sp>
      <p:sp>
        <p:nvSpPr>
          <p:cNvPr id="2" name="Title 1">
            <a:extLst>
              <a:ext uri="{FF2B5EF4-FFF2-40B4-BE49-F238E27FC236}">
                <a16:creationId xmlns:a16="http://schemas.microsoft.com/office/drawing/2014/main" id="{FAB8F6F7-75FF-BF98-2F77-FF0ED6F3B090}"/>
              </a:ext>
            </a:extLst>
          </p:cNvPr>
          <p:cNvSpPr>
            <a:spLocks noGrp="1"/>
          </p:cNvSpPr>
          <p:nvPr>
            <p:ph type="title"/>
          </p:nvPr>
        </p:nvSpPr>
        <p:spPr/>
        <p:txBody>
          <a:bodyPr/>
          <a:lstStyle/>
          <a:p>
            <a:r>
              <a:rPr lang="en-US"/>
              <a:t>Contents</a:t>
            </a:r>
          </a:p>
        </p:txBody>
      </p:sp>
      <p:sp>
        <p:nvSpPr>
          <p:cNvPr id="3" name="Content Placeholder 2">
            <a:extLst>
              <a:ext uri="{FF2B5EF4-FFF2-40B4-BE49-F238E27FC236}">
                <a16:creationId xmlns:a16="http://schemas.microsoft.com/office/drawing/2014/main" id="{CF069B50-4C00-98FB-FB4A-FC11B7EB94CE}"/>
              </a:ext>
            </a:extLst>
          </p:cNvPr>
          <p:cNvSpPr>
            <a:spLocks noGrp="1"/>
          </p:cNvSpPr>
          <p:nvPr>
            <p:ph idx="1"/>
          </p:nvPr>
        </p:nvSpPr>
        <p:spPr/>
        <p:txBody>
          <a:bodyPr/>
          <a:lstStyle/>
          <a:p>
            <a:r>
              <a:rPr lang="en-US">
                <a:hlinkClick r:id="rId2" action="ppaction://hlinksldjump"/>
              </a:rPr>
              <a:t>STS and MPOG Data Merge Overview</a:t>
            </a:r>
            <a:endParaRPr lang="en-US"/>
          </a:p>
          <a:p>
            <a:r>
              <a:rPr lang="en-US">
                <a:hlinkClick r:id="rId3" action="ppaction://hlinksldjump"/>
              </a:rPr>
              <a:t>Preparing for MPOG/STS Integration</a:t>
            </a:r>
            <a:endParaRPr lang="en-US"/>
          </a:p>
          <a:p>
            <a:r>
              <a:rPr lang="en-US">
                <a:hlinkClick r:id="rId4" action="ppaction://hlinksldjump"/>
              </a:rPr>
              <a:t>Importing STS Data to MPOG</a:t>
            </a:r>
            <a:endParaRPr lang="en-US"/>
          </a:p>
        </p:txBody>
      </p:sp>
      <p:sp>
        <p:nvSpPr>
          <p:cNvPr id="5" name="Footer Placeholder 4">
            <a:extLst>
              <a:ext uri="{FF2B5EF4-FFF2-40B4-BE49-F238E27FC236}">
                <a16:creationId xmlns:a16="http://schemas.microsoft.com/office/drawing/2014/main" id="{74980A41-9B4D-5946-A25C-A3B5DCE8E66F}"/>
              </a:ext>
            </a:extLst>
          </p:cNvPr>
          <p:cNvSpPr>
            <a:spLocks noGrp="1"/>
          </p:cNvSpPr>
          <p:nvPr>
            <p:ph type="ftr" sz="quarter" idx="11"/>
          </p:nvPr>
        </p:nvSpPr>
        <p:spPr/>
        <p:txBody>
          <a:bodyPr/>
          <a:lstStyle/>
          <a:p>
            <a:r>
              <a:rPr lang="en-US"/>
              <a:t>Contact: </a:t>
            </a:r>
            <a:r>
              <a:rPr lang="en-US" u="sng">
                <a:hlinkClick r:id="rId5"/>
              </a:rPr>
              <a:t>support@mpog.zendesk.com</a:t>
            </a:r>
            <a:endParaRPr lang="en-US"/>
          </a:p>
        </p:txBody>
      </p:sp>
    </p:spTree>
    <p:extLst>
      <p:ext uri="{BB962C8B-B14F-4D97-AF65-F5344CB8AC3E}">
        <p14:creationId xmlns:p14="http://schemas.microsoft.com/office/powerpoint/2010/main" val="1481151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E46B5A4-60BE-8208-FB20-BF3A5CE94524}"/>
              </a:ext>
            </a:extLst>
          </p:cNvPr>
          <p:cNvSpPr>
            <a:spLocks noGrp="1"/>
          </p:cNvSpPr>
          <p:nvPr>
            <p:ph type="sldNum" sz="quarter" idx="12"/>
          </p:nvPr>
        </p:nvSpPr>
        <p:spPr/>
        <p:txBody>
          <a:bodyPr/>
          <a:lstStyle/>
          <a:p>
            <a:fld id="{964FBED6-DBA1-4248-B57E-98CCAF2C365A}" type="slidenum">
              <a:rPr lang="en-US" smtClean="0"/>
              <a:t>3</a:t>
            </a:fld>
            <a:endParaRPr lang="en-US"/>
          </a:p>
        </p:txBody>
      </p:sp>
      <p:sp>
        <p:nvSpPr>
          <p:cNvPr id="2" name="Title 1">
            <a:extLst>
              <a:ext uri="{FF2B5EF4-FFF2-40B4-BE49-F238E27FC236}">
                <a16:creationId xmlns:a16="http://schemas.microsoft.com/office/drawing/2014/main" id="{4928CC6E-D3D3-8BAD-3C28-9C5013EA851F}"/>
              </a:ext>
            </a:extLst>
          </p:cNvPr>
          <p:cNvSpPr>
            <a:spLocks noGrp="1"/>
          </p:cNvSpPr>
          <p:nvPr>
            <p:ph type="title"/>
          </p:nvPr>
        </p:nvSpPr>
        <p:spPr/>
        <p:txBody>
          <a:bodyPr/>
          <a:lstStyle/>
          <a:p>
            <a:r>
              <a:rPr lang="en-US"/>
              <a:t>STS and MPOG Integration Overview</a:t>
            </a:r>
          </a:p>
        </p:txBody>
      </p:sp>
      <p:sp>
        <p:nvSpPr>
          <p:cNvPr id="8" name="Text Placeholder 2">
            <a:extLst>
              <a:ext uri="{FF2B5EF4-FFF2-40B4-BE49-F238E27FC236}">
                <a16:creationId xmlns:a16="http://schemas.microsoft.com/office/drawing/2014/main" id="{4B5B2823-8816-CBAC-A37B-272255DF38C5}"/>
              </a:ext>
            </a:extLst>
          </p:cNvPr>
          <p:cNvSpPr>
            <a:spLocks noGrp="1"/>
          </p:cNvSpPr>
          <p:nvPr>
            <p:ph type="body" idx="1"/>
          </p:nvPr>
        </p:nvSpPr>
        <p:spPr>
          <a:xfrm>
            <a:off x="831850" y="4589463"/>
            <a:ext cx="10515600" cy="1500187"/>
          </a:xfrm>
        </p:spPr>
        <p:txBody>
          <a:bodyPr>
            <a:normAutofit fontScale="92500" lnSpcReduction="10000"/>
          </a:bodyPr>
          <a:lstStyle/>
          <a:p>
            <a:endParaRPr lang="en-US">
              <a:solidFill>
                <a:srgbClr val="C00000"/>
              </a:solidFill>
            </a:endParaRPr>
          </a:p>
          <a:p>
            <a:endParaRPr lang="en-US">
              <a:solidFill>
                <a:srgbClr val="C00000"/>
              </a:solidFill>
            </a:endParaRPr>
          </a:p>
          <a:p>
            <a:r>
              <a:rPr lang="en-US">
                <a:solidFill>
                  <a:srgbClr val="C00000"/>
                </a:solidFill>
              </a:rPr>
              <a:t>*Sites interested in merging their STS data with MPOG must first submit an application. See our </a:t>
            </a:r>
            <a:r>
              <a:rPr lang="en-US">
                <a:hlinkClick r:id="rId2"/>
              </a:rPr>
              <a:t>website</a:t>
            </a:r>
            <a:r>
              <a:rPr lang="en-US"/>
              <a:t> </a:t>
            </a:r>
            <a:r>
              <a:rPr lang="en-US">
                <a:solidFill>
                  <a:srgbClr val="C00000"/>
                </a:solidFill>
              </a:rPr>
              <a:t>for more information.</a:t>
            </a:r>
          </a:p>
        </p:txBody>
      </p:sp>
      <p:sp>
        <p:nvSpPr>
          <p:cNvPr id="4" name="Date Placeholder 3">
            <a:extLst>
              <a:ext uri="{FF2B5EF4-FFF2-40B4-BE49-F238E27FC236}">
                <a16:creationId xmlns:a16="http://schemas.microsoft.com/office/drawing/2014/main" id="{9A522A3B-71AB-C21E-FE3B-4BFB78A9CD9D}"/>
              </a:ext>
              <a:ext uri="{C183D7F6-B498-43B3-948B-1728B52AA6E4}">
                <adec:decorative xmlns:adec="http://schemas.microsoft.com/office/drawing/2017/decorative" val="1"/>
              </a:ext>
            </a:extLst>
          </p:cNvPr>
          <p:cNvSpPr>
            <a:spLocks noGrp="1"/>
          </p:cNvSpPr>
          <p:nvPr>
            <p:ph type="dt" sz="half" idx="10"/>
          </p:nvPr>
        </p:nvSpPr>
        <p:spPr/>
        <p:txBody>
          <a:bodyPr/>
          <a:lstStyle/>
          <a:p>
            <a:fld id="{BCC131FE-9883-4F05-B5E7-8508081D35D1}" type="datetime1">
              <a:rPr lang="en-US" smtClean="0"/>
              <a:t>6/24/2026</a:t>
            </a:fld>
            <a:endParaRPr lang="en-US"/>
          </a:p>
        </p:txBody>
      </p:sp>
      <p:sp>
        <p:nvSpPr>
          <p:cNvPr id="5" name="Footer Placeholder 4">
            <a:extLst>
              <a:ext uri="{FF2B5EF4-FFF2-40B4-BE49-F238E27FC236}">
                <a16:creationId xmlns:a16="http://schemas.microsoft.com/office/drawing/2014/main" id="{2D9A6BC2-7C37-0510-5598-B8789F7150A1}"/>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support@mpog.zendesk.com</a:t>
            </a:r>
          </a:p>
        </p:txBody>
      </p:sp>
    </p:spTree>
    <p:extLst>
      <p:ext uri="{BB962C8B-B14F-4D97-AF65-F5344CB8AC3E}">
        <p14:creationId xmlns:p14="http://schemas.microsoft.com/office/powerpoint/2010/main" val="9081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B2D1B46-F39E-0ABE-D897-B7B5E6EB113B}"/>
              </a:ext>
            </a:extLst>
          </p:cNvPr>
          <p:cNvSpPr>
            <a:spLocks noGrp="1"/>
          </p:cNvSpPr>
          <p:nvPr>
            <p:ph type="sldNum" sz="quarter" idx="12"/>
          </p:nvPr>
        </p:nvSpPr>
        <p:spPr/>
        <p:txBody>
          <a:bodyPr/>
          <a:lstStyle/>
          <a:p>
            <a:fld id="{964FBED6-DBA1-4248-B57E-98CCAF2C365A}" type="slidenum">
              <a:rPr lang="en-US" smtClean="0"/>
              <a:t>4</a:t>
            </a:fld>
            <a:endParaRPr lang="en-US"/>
          </a:p>
        </p:txBody>
      </p:sp>
      <p:sp>
        <p:nvSpPr>
          <p:cNvPr id="2" name="Title 1">
            <a:extLst>
              <a:ext uri="{FF2B5EF4-FFF2-40B4-BE49-F238E27FC236}">
                <a16:creationId xmlns:a16="http://schemas.microsoft.com/office/drawing/2014/main" id="{55EF77ED-01A8-A91D-4BB2-AF2B1EC04187}"/>
              </a:ext>
            </a:extLst>
          </p:cNvPr>
          <p:cNvSpPr>
            <a:spLocks noGrp="1"/>
          </p:cNvSpPr>
          <p:nvPr>
            <p:ph type="title"/>
          </p:nvPr>
        </p:nvSpPr>
        <p:spPr/>
        <p:txBody>
          <a:bodyPr/>
          <a:lstStyle/>
          <a:p>
            <a:r>
              <a:rPr lang="en-US"/>
              <a:t>Integrating STS Data with MPOG Data</a:t>
            </a:r>
          </a:p>
        </p:txBody>
      </p:sp>
      <p:sp>
        <p:nvSpPr>
          <p:cNvPr id="3" name="Content Placeholder 2">
            <a:extLst>
              <a:ext uri="{FF2B5EF4-FFF2-40B4-BE49-F238E27FC236}">
                <a16:creationId xmlns:a16="http://schemas.microsoft.com/office/drawing/2014/main" id="{5AD50E88-5B7D-DEBF-9D92-92DBE945AD99}"/>
              </a:ext>
            </a:extLst>
          </p:cNvPr>
          <p:cNvSpPr>
            <a:spLocks noGrp="1"/>
          </p:cNvSpPr>
          <p:nvPr>
            <p:ph idx="1"/>
          </p:nvPr>
        </p:nvSpPr>
        <p:spPr/>
        <p:txBody>
          <a:bodyPr/>
          <a:lstStyle/>
          <a:p>
            <a:r>
              <a:rPr lang="en-US"/>
              <a:t>Optional for sites that are interested in integrating their surgical registry data with their MPOG data. Sites must also participate with the Society of Thoracic Surgeons (STS) registry to be eligible to perform this merge. </a:t>
            </a:r>
          </a:p>
          <a:p>
            <a:pPr lvl="1"/>
            <a:r>
              <a:rPr lang="en-US"/>
              <a:t>STS – Adult Cardiac (STS-ACSD) “STS Cardiac”</a:t>
            </a:r>
          </a:p>
          <a:p>
            <a:pPr lvl="1"/>
            <a:r>
              <a:rPr lang="en-US"/>
              <a:t>STS – General Thoracic (STS-GTSD) “STS Thoracic”</a:t>
            </a:r>
          </a:p>
          <a:p>
            <a:pPr lvl="1"/>
            <a:r>
              <a:rPr lang="en-US"/>
              <a:t>STS – Congenital Heart (STS-CHSD) </a:t>
            </a:r>
            <a:r>
              <a:rPr lang="en-US" i="1"/>
              <a:t>– Not currently available for MPOG Merge</a:t>
            </a:r>
          </a:p>
          <a:p>
            <a:pPr lvl="1"/>
            <a:r>
              <a:rPr lang="en-US"/>
              <a:t>STS – Intermacs (LVAD database) </a:t>
            </a:r>
            <a:r>
              <a:rPr lang="en-US" i="1"/>
              <a:t>– Not currently available for MPOG Merge</a:t>
            </a:r>
          </a:p>
          <a:p>
            <a:endParaRPr lang="en-US"/>
          </a:p>
          <a:p>
            <a:r>
              <a:rPr lang="en-US"/>
              <a:t>If your site would like to start integrating your STS data with MPOG, please visit our </a:t>
            </a:r>
            <a:r>
              <a:rPr lang="en-US">
                <a:hlinkClick r:id="rId2"/>
              </a:rPr>
              <a:t>website</a:t>
            </a:r>
            <a:r>
              <a:rPr lang="en-US"/>
              <a:t> to fill out an application and begin the process.</a:t>
            </a:r>
          </a:p>
        </p:txBody>
      </p:sp>
      <p:sp>
        <p:nvSpPr>
          <p:cNvPr id="4" name="Date Placeholder 3">
            <a:extLst>
              <a:ext uri="{FF2B5EF4-FFF2-40B4-BE49-F238E27FC236}">
                <a16:creationId xmlns:a16="http://schemas.microsoft.com/office/drawing/2014/main" id="{CD4A5429-024D-3C23-3C88-1AC7D4EFF508}"/>
              </a:ext>
              <a:ext uri="{C183D7F6-B498-43B3-948B-1728B52AA6E4}">
                <adec:decorative xmlns:adec="http://schemas.microsoft.com/office/drawing/2017/decorative" val="1"/>
              </a:ext>
            </a:extLst>
          </p:cNvPr>
          <p:cNvSpPr>
            <a:spLocks noGrp="1"/>
          </p:cNvSpPr>
          <p:nvPr>
            <p:ph type="dt" sz="half" idx="10"/>
          </p:nvPr>
        </p:nvSpPr>
        <p:spPr/>
        <p:txBody>
          <a:bodyPr/>
          <a:lstStyle/>
          <a:p>
            <a:r>
              <a:rPr lang="en-US"/>
              <a:t>Last Updated: </a:t>
            </a:r>
            <a:fld id="{C27868AE-7627-4EB2-BD1B-59C91DC88314}" type="datetime1">
              <a:rPr lang="en-US" smtClean="0"/>
              <a:t>6/24/2026</a:t>
            </a:fld>
            <a:endParaRPr lang="en-US"/>
          </a:p>
        </p:txBody>
      </p:sp>
      <p:sp>
        <p:nvSpPr>
          <p:cNvPr id="5" name="Footer Placeholder 4">
            <a:extLst>
              <a:ext uri="{FF2B5EF4-FFF2-40B4-BE49-F238E27FC236}">
                <a16:creationId xmlns:a16="http://schemas.microsoft.com/office/drawing/2014/main" id="{35F82E4B-56AD-366B-CC75-7A1209421150}"/>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a:t>
            </a:r>
            <a:r>
              <a:rPr lang="en-US" u="sng">
                <a:hlinkClick r:id="rId3"/>
              </a:rPr>
              <a:t>support@mpog.zendesk.com</a:t>
            </a:r>
            <a:endParaRPr lang="en-US"/>
          </a:p>
        </p:txBody>
      </p:sp>
    </p:spTree>
    <p:extLst>
      <p:ext uri="{BB962C8B-B14F-4D97-AF65-F5344CB8AC3E}">
        <p14:creationId xmlns:p14="http://schemas.microsoft.com/office/powerpoint/2010/main" val="130837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EC6AB22-9E77-2BC6-ED9F-B9101C1E1B4C}"/>
              </a:ext>
            </a:extLst>
          </p:cNvPr>
          <p:cNvSpPr>
            <a:spLocks noGrp="1"/>
          </p:cNvSpPr>
          <p:nvPr>
            <p:ph type="sldNum" sz="quarter" idx="12"/>
          </p:nvPr>
        </p:nvSpPr>
        <p:spPr/>
        <p:txBody>
          <a:bodyPr/>
          <a:lstStyle/>
          <a:p>
            <a:fld id="{964FBED6-DBA1-4248-B57E-98CCAF2C365A}" type="slidenum">
              <a:rPr lang="en-US" smtClean="0"/>
              <a:t>5</a:t>
            </a:fld>
            <a:endParaRPr lang="en-US"/>
          </a:p>
        </p:txBody>
      </p:sp>
      <p:sp>
        <p:nvSpPr>
          <p:cNvPr id="2" name="Title 1">
            <a:extLst>
              <a:ext uri="{FF2B5EF4-FFF2-40B4-BE49-F238E27FC236}">
                <a16:creationId xmlns:a16="http://schemas.microsoft.com/office/drawing/2014/main" id="{60A68FD4-1105-4298-7A29-7C9D5E2C555B}"/>
              </a:ext>
            </a:extLst>
          </p:cNvPr>
          <p:cNvSpPr>
            <a:spLocks noGrp="1"/>
          </p:cNvSpPr>
          <p:nvPr>
            <p:ph type="title"/>
          </p:nvPr>
        </p:nvSpPr>
        <p:spPr/>
        <p:txBody>
          <a:bodyPr/>
          <a:lstStyle/>
          <a:p>
            <a:r>
              <a:rPr lang="en-US"/>
              <a:t>Preparing for MPOG/STS Integration</a:t>
            </a:r>
          </a:p>
        </p:txBody>
      </p:sp>
      <p:sp>
        <p:nvSpPr>
          <p:cNvPr id="4" name="Date Placeholder 3">
            <a:extLst>
              <a:ext uri="{FF2B5EF4-FFF2-40B4-BE49-F238E27FC236}">
                <a16:creationId xmlns:a16="http://schemas.microsoft.com/office/drawing/2014/main" id="{D0B5E39A-A763-32E5-92DB-A6E1F59ABEEA}"/>
              </a:ext>
              <a:ext uri="{C183D7F6-B498-43B3-948B-1728B52AA6E4}">
                <adec:decorative xmlns:adec="http://schemas.microsoft.com/office/drawing/2017/decorative" val="1"/>
              </a:ext>
            </a:extLst>
          </p:cNvPr>
          <p:cNvSpPr>
            <a:spLocks noGrp="1"/>
          </p:cNvSpPr>
          <p:nvPr>
            <p:ph type="dt" sz="half" idx="10"/>
          </p:nvPr>
        </p:nvSpPr>
        <p:spPr/>
        <p:txBody>
          <a:bodyPr/>
          <a:lstStyle/>
          <a:p>
            <a:fld id="{BCC131FE-9883-4F05-B5E7-8508081D35D1}" type="datetime1">
              <a:rPr lang="en-US" smtClean="0"/>
              <a:t>6/24/2026</a:t>
            </a:fld>
            <a:endParaRPr lang="en-US"/>
          </a:p>
        </p:txBody>
      </p:sp>
      <p:sp>
        <p:nvSpPr>
          <p:cNvPr id="5" name="Footer Placeholder 4">
            <a:extLst>
              <a:ext uri="{FF2B5EF4-FFF2-40B4-BE49-F238E27FC236}">
                <a16:creationId xmlns:a16="http://schemas.microsoft.com/office/drawing/2014/main" id="{3FA6A066-6273-2F51-D460-7CAA68A6D6A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support@mpog.zendesk.com</a:t>
            </a:r>
          </a:p>
        </p:txBody>
      </p:sp>
    </p:spTree>
    <p:extLst>
      <p:ext uri="{BB962C8B-B14F-4D97-AF65-F5344CB8AC3E}">
        <p14:creationId xmlns:p14="http://schemas.microsoft.com/office/powerpoint/2010/main" val="1484118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C3D052-59DF-C0ED-4330-76A10E442EFC}"/>
              </a:ext>
            </a:extLst>
          </p:cNvPr>
          <p:cNvSpPr>
            <a:spLocks noGrp="1"/>
          </p:cNvSpPr>
          <p:nvPr>
            <p:ph type="sldNum" sz="quarter" idx="12"/>
          </p:nvPr>
        </p:nvSpPr>
        <p:spPr/>
        <p:txBody>
          <a:bodyPr/>
          <a:lstStyle/>
          <a:p>
            <a:fld id="{964FBED6-DBA1-4248-B57E-98CCAF2C365A}" type="slidenum">
              <a:rPr lang="en-US" smtClean="0"/>
              <a:t>6</a:t>
            </a:fld>
            <a:endParaRPr lang="en-US"/>
          </a:p>
        </p:txBody>
      </p:sp>
      <p:sp>
        <p:nvSpPr>
          <p:cNvPr id="2" name="Title 1">
            <a:extLst>
              <a:ext uri="{FF2B5EF4-FFF2-40B4-BE49-F238E27FC236}">
                <a16:creationId xmlns:a16="http://schemas.microsoft.com/office/drawing/2014/main" id="{98DCDD26-3438-98CA-6868-062B0D0EDEE1}"/>
              </a:ext>
            </a:extLst>
          </p:cNvPr>
          <p:cNvSpPr>
            <a:spLocks noGrp="1"/>
          </p:cNvSpPr>
          <p:nvPr>
            <p:ph type="title"/>
          </p:nvPr>
        </p:nvSpPr>
        <p:spPr/>
        <p:txBody>
          <a:bodyPr/>
          <a:lstStyle/>
          <a:p>
            <a:r>
              <a:rPr lang="en-US"/>
              <a:t>Obtain STS Harvest File</a:t>
            </a:r>
          </a:p>
        </p:txBody>
      </p:sp>
      <p:sp>
        <p:nvSpPr>
          <p:cNvPr id="3" name="Content Placeholder 2">
            <a:extLst>
              <a:ext uri="{FF2B5EF4-FFF2-40B4-BE49-F238E27FC236}">
                <a16:creationId xmlns:a16="http://schemas.microsoft.com/office/drawing/2014/main" id="{1942EC85-8107-1F8E-B38A-8EAC6B495AAB}"/>
              </a:ext>
            </a:extLst>
          </p:cNvPr>
          <p:cNvSpPr>
            <a:spLocks noGrp="1"/>
          </p:cNvSpPr>
          <p:nvPr>
            <p:ph idx="1"/>
          </p:nvPr>
        </p:nvSpPr>
        <p:spPr/>
        <p:txBody>
          <a:bodyPr/>
          <a:lstStyle/>
          <a:p>
            <a:r>
              <a:rPr lang="en-US"/>
              <a:t>Whether your Institution is submitting STS Cardiac and/or STS Thoracic data, you must first obtain the appropriate Harvest File</a:t>
            </a:r>
          </a:p>
          <a:p>
            <a:pPr lvl="1"/>
            <a:r>
              <a:rPr lang="en-US"/>
              <a:t>Work with your Institution’s STS Surgical Clinical Reviewer (SCR) to obtain a copy of the file.</a:t>
            </a:r>
          </a:p>
          <a:p>
            <a:pPr lvl="2"/>
            <a:r>
              <a:rPr lang="en-US"/>
              <a:t>Determine cadence for how often this file will be provided and how you will receive it from the STS SCR</a:t>
            </a:r>
          </a:p>
          <a:p>
            <a:r>
              <a:rPr lang="en-US"/>
              <a:t>STS uploads to MPOG should be completed Quarterly (February, May, August, and November)  </a:t>
            </a:r>
          </a:p>
          <a:p>
            <a:r>
              <a:rPr lang="en-US"/>
              <a:t>See next slide for STS Harvest Schedule dates</a:t>
            </a:r>
          </a:p>
          <a:p>
            <a:endParaRPr lang="en-US"/>
          </a:p>
        </p:txBody>
      </p:sp>
      <p:sp>
        <p:nvSpPr>
          <p:cNvPr id="4" name="Date Placeholder 3">
            <a:extLst>
              <a:ext uri="{FF2B5EF4-FFF2-40B4-BE49-F238E27FC236}">
                <a16:creationId xmlns:a16="http://schemas.microsoft.com/office/drawing/2014/main" id="{96A76D31-E0D5-5B80-465D-D18A45D32754}"/>
              </a:ext>
              <a:ext uri="{C183D7F6-B498-43B3-948B-1728B52AA6E4}">
                <adec:decorative xmlns:adec="http://schemas.microsoft.com/office/drawing/2017/decorative" val="1"/>
              </a:ext>
            </a:extLst>
          </p:cNvPr>
          <p:cNvSpPr>
            <a:spLocks noGrp="1"/>
          </p:cNvSpPr>
          <p:nvPr>
            <p:ph type="dt" sz="half" idx="10"/>
          </p:nvPr>
        </p:nvSpPr>
        <p:spPr/>
        <p:txBody>
          <a:bodyPr/>
          <a:lstStyle/>
          <a:p>
            <a:r>
              <a:rPr lang="en-US"/>
              <a:t>Last Updated: </a:t>
            </a:r>
            <a:fld id="{C27868AE-7627-4EB2-BD1B-59C91DC88314}" type="datetime1">
              <a:rPr lang="en-US" smtClean="0"/>
              <a:t>6/24/2026</a:t>
            </a:fld>
            <a:endParaRPr lang="en-US"/>
          </a:p>
        </p:txBody>
      </p:sp>
      <p:sp>
        <p:nvSpPr>
          <p:cNvPr id="5" name="Footer Placeholder 4">
            <a:extLst>
              <a:ext uri="{FF2B5EF4-FFF2-40B4-BE49-F238E27FC236}">
                <a16:creationId xmlns:a16="http://schemas.microsoft.com/office/drawing/2014/main" id="{76838352-DC60-61F2-1F53-1175ADD704A0}"/>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a:t>
            </a:r>
            <a:r>
              <a:rPr lang="en-US" u="sng">
                <a:hlinkClick r:id="rId2"/>
              </a:rPr>
              <a:t>support@mpog.zendesk.com</a:t>
            </a:r>
            <a:endParaRPr lang="en-US"/>
          </a:p>
        </p:txBody>
      </p:sp>
    </p:spTree>
    <p:extLst>
      <p:ext uri="{BB962C8B-B14F-4D97-AF65-F5344CB8AC3E}">
        <p14:creationId xmlns:p14="http://schemas.microsoft.com/office/powerpoint/2010/main" val="63640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64FBED6-DBA1-4248-B57E-98CCAF2C365A}" type="slidenum">
              <a:rPr lang="en-US" smtClean="0"/>
              <a:t>7</a:t>
            </a:fld>
            <a:endParaRPr lang="en-US"/>
          </a:p>
        </p:txBody>
      </p:sp>
      <p:sp>
        <p:nvSpPr>
          <p:cNvPr id="2" name="Title 1"/>
          <p:cNvSpPr>
            <a:spLocks noGrp="1"/>
          </p:cNvSpPr>
          <p:nvPr>
            <p:ph type="title"/>
          </p:nvPr>
        </p:nvSpPr>
        <p:spPr/>
        <p:txBody>
          <a:bodyPr/>
          <a:lstStyle/>
          <a:p>
            <a:r>
              <a:rPr lang="en-US"/>
              <a:t>STS Harvest Schedule</a:t>
            </a:r>
          </a:p>
        </p:txBody>
      </p:sp>
      <p:sp>
        <p:nvSpPr>
          <p:cNvPr id="9" name="TextBox 8">
            <a:extLst>
              <a:ext uri="{FF2B5EF4-FFF2-40B4-BE49-F238E27FC236}">
                <a16:creationId xmlns:a16="http://schemas.microsoft.com/office/drawing/2014/main" id="{2349658F-DBA5-CA7C-9E89-F70AB3254269}"/>
              </a:ext>
            </a:extLst>
          </p:cNvPr>
          <p:cNvSpPr txBox="1"/>
          <p:nvPr/>
        </p:nvSpPr>
        <p:spPr>
          <a:xfrm>
            <a:off x="770965" y="1843088"/>
            <a:ext cx="3227294" cy="369332"/>
          </a:xfrm>
          <a:prstGeom prst="rect">
            <a:avLst/>
          </a:prstGeom>
          <a:noFill/>
        </p:spPr>
        <p:txBody>
          <a:bodyPr wrap="square" rtlCol="0">
            <a:spAutoFit/>
          </a:bodyPr>
          <a:lstStyle/>
          <a:p>
            <a:r>
              <a:rPr lang="en-US"/>
              <a:t>Adult Cardiac Surgery Database</a:t>
            </a:r>
          </a:p>
        </p:txBody>
      </p:sp>
      <p:pic>
        <p:nvPicPr>
          <p:cNvPr id="13" name="Picture 12" descr="Table outlining 2026 harvest schedule with columns for term, harvest submission window close, opt-out date, procedures performed through, report posting, and comments. Key details include four harvest terms with specific dates ranging from February to November, report postings spanning Spring to Winter 2026/2027, and star rating comments for Harvest 1 and Harvest 3.">
            <a:extLst>
              <a:ext uri="{FF2B5EF4-FFF2-40B4-BE49-F238E27FC236}">
                <a16:creationId xmlns:a16="http://schemas.microsoft.com/office/drawing/2014/main" id="{510041A7-C19B-A20F-AE76-90B92DB891DF}"/>
              </a:ext>
            </a:extLst>
          </p:cNvPr>
          <p:cNvPicPr>
            <a:picLocks noChangeAspect="1"/>
          </p:cNvPicPr>
          <p:nvPr/>
        </p:nvPicPr>
        <p:blipFill>
          <a:blip r:embed="rId2"/>
          <a:stretch>
            <a:fillRect/>
          </a:stretch>
        </p:blipFill>
        <p:spPr>
          <a:xfrm>
            <a:off x="751227" y="2441541"/>
            <a:ext cx="5660346" cy="2737482"/>
          </a:xfrm>
          <a:prstGeom prst="rect">
            <a:avLst/>
          </a:prstGeom>
        </p:spPr>
      </p:pic>
      <p:sp>
        <p:nvSpPr>
          <p:cNvPr id="8" name="TextBox 7">
            <a:extLst>
              <a:ext uri="{FF2B5EF4-FFF2-40B4-BE49-F238E27FC236}">
                <a16:creationId xmlns:a16="http://schemas.microsoft.com/office/drawing/2014/main" id="{7814627E-1316-DFFB-F2D9-3CD3FCF1E28D}"/>
              </a:ext>
            </a:extLst>
          </p:cNvPr>
          <p:cNvSpPr txBox="1"/>
          <p:nvPr/>
        </p:nvSpPr>
        <p:spPr>
          <a:xfrm>
            <a:off x="7393287" y="836842"/>
            <a:ext cx="3749842" cy="369332"/>
          </a:xfrm>
          <a:prstGeom prst="rect">
            <a:avLst/>
          </a:prstGeom>
          <a:noFill/>
        </p:spPr>
        <p:txBody>
          <a:bodyPr wrap="square" rtlCol="0">
            <a:spAutoFit/>
          </a:bodyPr>
          <a:lstStyle/>
          <a:p>
            <a:r>
              <a:rPr lang="en-US"/>
              <a:t>General Thoracic Surgery Database</a:t>
            </a:r>
          </a:p>
        </p:txBody>
      </p:sp>
      <p:pic>
        <p:nvPicPr>
          <p:cNvPr id="16" name="Picture 15" descr="Table displays 2026 harvest schedule with terms Spring 2026 and Fall 2026, including harvest submission window close dates, opt-out dates, procedure inclusion periods, report posting seasons, and comments. Key dates include March 13 and September 18 for submission close, opt-out dates March 17 and September 22, and report postings in Summer and Winter 2026.">
            <a:extLst>
              <a:ext uri="{FF2B5EF4-FFF2-40B4-BE49-F238E27FC236}">
                <a16:creationId xmlns:a16="http://schemas.microsoft.com/office/drawing/2014/main" id="{CB80F246-E20B-B653-187D-D785EF31D435}"/>
              </a:ext>
            </a:extLst>
          </p:cNvPr>
          <p:cNvPicPr>
            <a:picLocks noChangeAspect="1"/>
          </p:cNvPicPr>
          <p:nvPr/>
        </p:nvPicPr>
        <p:blipFill>
          <a:blip r:embed="rId3"/>
          <a:stretch>
            <a:fillRect/>
          </a:stretch>
        </p:blipFill>
        <p:spPr>
          <a:xfrm>
            <a:off x="6701369" y="1362569"/>
            <a:ext cx="4858635" cy="1806621"/>
          </a:xfrm>
          <a:prstGeom prst="rect">
            <a:avLst/>
          </a:prstGeom>
        </p:spPr>
      </p:pic>
      <p:sp>
        <p:nvSpPr>
          <p:cNvPr id="11" name="TextBox 10">
            <a:extLst>
              <a:ext uri="{FF2B5EF4-FFF2-40B4-BE49-F238E27FC236}">
                <a16:creationId xmlns:a16="http://schemas.microsoft.com/office/drawing/2014/main" id="{1EF3A2B0-39C6-0281-5F81-4245D3B81DB5}"/>
              </a:ext>
            </a:extLst>
          </p:cNvPr>
          <p:cNvSpPr txBox="1"/>
          <p:nvPr/>
        </p:nvSpPr>
        <p:spPr>
          <a:xfrm>
            <a:off x="7346711" y="3325676"/>
            <a:ext cx="3567953" cy="369332"/>
          </a:xfrm>
          <a:prstGeom prst="rect">
            <a:avLst/>
          </a:prstGeom>
          <a:noFill/>
        </p:spPr>
        <p:txBody>
          <a:bodyPr wrap="square" rtlCol="0">
            <a:spAutoFit/>
          </a:bodyPr>
          <a:lstStyle/>
          <a:p>
            <a:r>
              <a:rPr lang="en-US"/>
              <a:t>Congenital Heart Surgery Database</a:t>
            </a:r>
          </a:p>
        </p:txBody>
      </p:sp>
      <p:pic>
        <p:nvPicPr>
          <p:cNvPr id="19" name="Picture 18" descr="Table outlining 2026 harvest schedule with columns for term, harvest submission window close, opt-out date, procedures performed through, report posting, and comments. It includes two rows for Spring 2026 and Fall 2026, showing key dates such as March 27 and October 9 for submission close, and corresponding report posting in Summer and Winter 2026.">
            <a:extLst>
              <a:ext uri="{FF2B5EF4-FFF2-40B4-BE49-F238E27FC236}">
                <a16:creationId xmlns:a16="http://schemas.microsoft.com/office/drawing/2014/main" id="{2D7A3746-74B2-B858-6677-F33FD3421B8D}"/>
              </a:ext>
            </a:extLst>
          </p:cNvPr>
          <p:cNvPicPr>
            <a:picLocks noChangeAspect="1"/>
          </p:cNvPicPr>
          <p:nvPr/>
        </p:nvPicPr>
        <p:blipFill>
          <a:blip r:embed="rId4"/>
          <a:stretch>
            <a:fillRect/>
          </a:stretch>
        </p:blipFill>
        <p:spPr>
          <a:xfrm>
            <a:off x="6701369" y="3842109"/>
            <a:ext cx="4858635" cy="1653322"/>
          </a:xfrm>
          <a:prstGeom prst="rect">
            <a:avLst/>
          </a:prstGeom>
        </p:spPr>
      </p:pic>
      <p:sp>
        <p:nvSpPr>
          <p:cNvPr id="21" name="TextBox 20">
            <a:extLst>
              <a:ext uri="{FF2B5EF4-FFF2-40B4-BE49-F238E27FC236}">
                <a16:creationId xmlns:a16="http://schemas.microsoft.com/office/drawing/2014/main" id="{0825DE55-F423-48D8-C3E3-31B50B3400A9}"/>
              </a:ext>
            </a:extLst>
          </p:cNvPr>
          <p:cNvSpPr txBox="1"/>
          <p:nvPr/>
        </p:nvSpPr>
        <p:spPr>
          <a:xfrm>
            <a:off x="838200" y="5612413"/>
            <a:ext cx="6096000" cy="369332"/>
          </a:xfrm>
          <a:prstGeom prst="rect">
            <a:avLst/>
          </a:prstGeom>
          <a:noFill/>
        </p:spPr>
        <p:txBody>
          <a:bodyPr wrap="square">
            <a:spAutoFit/>
          </a:bodyPr>
          <a:lstStyle/>
          <a:p>
            <a:r>
              <a:rPr lang="en-US"/>
              <a:t>Most recent STS Harvest schedule available </a:t>
            </a:r>
            <a:r>
              <a:rPr lang="en-US">
                <a:hlinkClick r:id="rId5"/>
              </a:rPr>
              <a:t>here</a:t>
            </a:r>
            <a:endParaRPr lang="en-US"/>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a:t>
            </a:r>
            <a:r>
              <a:rPr lang="en-US" u="sng">
                <a:hlinkClick r:id="rId6"/>
              </a:rPr>
              <a:t>support@mpog.zendesk.com</a:t>
            </a:r>
            <a:endParaRPr lang="en-US"/>
          </a:p>
        </p:txBody>
      </p:sp>
      <p:sp>
        <p:nvSpPr>
          <p:cNvPr id="4" name="Date Placeholder 3">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a:t>Last Updated: </a:t>
            </a:r>
            <a:fld id="{C27868AE-7627-4EB2-BD1B-59C91DC88314}" type="datetime1">
              <a:rPr lang="en-US" smtClean="0"/>
              <a:t>6/24/2026</a:t>
            </a:fld>
            <a:endParaRPr lang="en-US"/>
          </a:p>
        </p:txBody>
      </p:sp>
    </p:spTree>
    <p:extLst>
      <p:ext uri="{BB962C8B-B14F-4D97-AF65-F5344CB8AC3E}">
        <p14:creationId xmlns:p14="http://schemas.microsoft.com/office/powerpoint/2010/main" val="2921072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9EBD6B3-5791-DE91-1370-F7CEBB14D15E}"/>
              </a:ext>
            </a:extLst>
          </p:cNvPr>
          <p:cNvSpPr>
            <a:spLocks noGrp="1"/>
          </p:cNvSpPr>
          <p:nvPr>
            <p:ph type="sldNum" sz="quarter" idx="12"/>
          </p:nvPr>
        </p:nvSpPr>
        <p:spPr/>
        <p:txBody>
          <a:bodyPr/>
          <a:lstStyle/>
          <a:p>
            <a:fld id="{964FBED6-DBA1-4248-B57E-98CCAF2C365A}" type="slidenum">
              <a:rPr lang="en-US" smtClean="0"/>
              <a:t>8</a:t>
            </a:fld>
            <a:endParaRPr lang="en-US"/>
          </a:p>
        </p:txBody>
      </p:sp>
      <p:sp>
        <p:nvSpPr>
          <p:cNvPr id="2" name="Title 1">
            <a:extLst>
              <a:ext uri="{FF2B5EF4-FFF2-40B4-BE49-F238E27FC236}">
                <a16:creationId xmlns:a16="http://schemas.microsoft.com/office/drawing/2014/main" id="{D6D381AD-C946-13B8-9964-707C48380E1D}"/>
              </a:ext>
            </a:extLst>
          </p:cNvPr>
          <p:cNvSpPr>
            <a:spLocks noGrp="1"/>
          </p:cNvSpPr>
          <p:nvPr>
            <p:ph type="title"/>
          </p:nvPr>
        </p:nvSpPr>
        <p:spPr/>
        <p:txBody>
          <a:bodyPr/>
          <a:lstStyle/>
          <a:p>
            <a:r>
              <a:rPr lang="en-US"/>
              <a:t>Importing STS Data to MPOG</a:t>
            </a:r>
          </a:p>
        </p:txBody>
      </p:sp>
      <p:sp>
        <p:nvSpPr>
          <p:cNvPr id="4" name="Date Placeholder 3">
            <a:extLst>
              <a:ext uri="{FF2B5EF4-FFF2-40B4-BE49-F238E27FC236}">
                <a16:creationId xmlns:a16="http://schemas.microsoft.com/office/drawing/2014/main" id="{9727D935-7776-BE96-98BC-1076CD5FD20A}"/>
              </a:ext>
              <a:ext uri="{C183D7F6-B498-43B3-948B-1728B52AA6E4}">
                <adec:decorative xmlns:adec="http://schemas.microsoft.com/office/drawing/2017/decorative" val="1"/>
              </a:ext>
            </a:extLst>
          </p:cNvPr>
          <p:cNvSpPr>
            <a:spLocks noGrp="1"/>
          </p:cNvSpPr>
          <p:nvPr>
            <p:ph type="dt" sz="half" idx="10"/>
          </p:nvPr>
        </p:nvSpPr>
        <p:spPr/>
        <p:txBody>
          <a:bodyPr/>
          <a:lstStyle/>
          <a:p>
            <a:fld id="{BCC131FE-9883-4F05-B5E7-8508081D35D1}" type="datetime1">
              <a:rPr lang="en-US" smtClean="0"/>
              <a:t>6/24/2026</a:t>
            </a:fld>
            <a:endParaRPr lang="en-US"/>
          </a:p>
        </p:txBody>
      </p:sp>
      <p:sp>
        <p:nvSpPr>
          <p:cNvPr id="5" name="Footer Placeholder 4">
            <a:extLst>
              <a:ext uri="{FF2B5EF4-FFF2-40B4-BE49-F238E27FC236}">
                <a16:creationId xmlns:a16="http://schemas.microsoft.com/office/drawing/2014/main" id="{48EB3342-ED6D-AF6F-4D34-9F8CDEDC0E1B}"/>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support@mpog.zendesk.com</a:t>
            </a:r>
          </a:p>
        </p:txBody>
      </p:sp>
    </p:spTree>
    <p:extLst>
      <p:ext uri="{BB962C8B-B14F-4D97-AF65-F5344CB8AC3E}">
        <p14:creationId xmlns:p14="http://schemas.microsoft.com/office/powerpoint/2010/main" val="2006230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64FBED6-DBA1-4248-B57E-98CCAF2C365A}" type="slidenum">
              <a:rPr lang="en-US" smtClean="0"/>
              <a:t>9</a:t>
            </a:fld>
            <a:endParaRPr lang="en-US"/>
          </a:p>
        </p:txBody>
      </p:sp>
      <p:sp>
        <p:nvSpPr>
          <p:cNvPr id="2" name="Title 1"/>
          <p:cNvSpPr>
            <a:spLocks noGrp="1"/>
          </p:cNvSpPr>
          <p:nvPr>
            <p:ph type="title"/>
          </p:nvPr>
        </p:nvSpPr>
        <p:spPr/>
        <p:txBody>
          <a:bodyPr/>
          <a:lstStyle/>
          <a:p>
            <a:r>
              <a:rPr lang="en-US"/>
              <a:t>MPOG App Suite: STS Import Utility</a:t>
            </a:r>
          </a:p>
        </p:txBody>
      </p:sp>
      <p:sp>
        <p:nvSpPr>
          <p:cNvPr id="3" name="Content Placeholder 2"/>
          <p:cNvSpPr>
            <a:spLocks noGrp="1"/>
          </p:cNvSpPr>
          <p:nvPr>
            <p:ph idx="1"/>
          </p:nvPr>
        </p:nvSpPr>
        <p:spPr>
          <a:xfrm>
            <a:off x="838200" y="1825625"/>
            <a:ext cx="4724400" cy="4351338"/>
          </a:xfrm>
        </p:spPr>
        <p:txBody>
          <a:bodyPr/>
          <a:lstStyle/>
          <a:p>
            <a:r>
              <a:rPr lang="en-US"/>
              <a:t>Once you have a harvest file, use the MPOG Application Suite to input this data into your local MPOG database. </a:t>
            </a:r>
          </a:p>
          <a:p>
            <a:pPr lvl="1"/>
            <a:r>
              <a:rPr lang="en-US"/>
              <a:t>The data can then be PHI scrubbed and transferred to the MPOG Central repository.</a:t>
            </a:r>
          </a:p>
          <a:p>
            <a:r>
              <a:rPr lang="en-US"/>
              <a:t>Open the STS Import application</a:t>
            </a:r>
          </a:p>
        </p:txBody>
      </p:sp>
      <p:pic>
        <p:nvPicPr>
          <p:cNvPr id="7" name="Picture 6" descr="Screenshot of MPOG Application Suite interface showing a menu with 14 blue buttons for various functions related to perioperative data management, such as Case Viewer, Variable Mapping, and STS Import, which is highlighted with a red border. The interface includes a logo, connection status, and disabled Research Data Cleaning button, indicating focus on data import and validation tasks.">
            <a:extLst>
              <a:ext uri="{FF2B5EF4-FFF2-40B4-BE49-F238E27FC236}">
                <a16:creationId xmlns:a16="http://schemas.microsoft.com/office/drawing/2014/main" id="{055823C9-0B16-875A-7250-F9142BA881A8}"/>
              </a:ext>
            </a:extLst>
          </p:cNvPr>
          <p:cNvPicPr>
            <a:picLocks noChangeAspect="1"/>
          </p:cNvPicPr>
          <p:nvPr/>
        </p:nvPicPr>
        <p:blipFill>
          <a:blip r:embed="rId2"/>
          <a:stretch>
            <a:fillRect/>
          </a:stretch>
        </p:blipFill>
        <p:spPr>
          <a:xfrm>
            <a:off x="6957449" y="1485491"/>
            <a:ext cx="4396351" cy="3887017"/>
          </a:xfrm>
          <a:prstGeom prst="rect">
            <a:avLst/>
          </a:prstGeom>
        </p:spPr>
      </p:pic>
      <p:sp>
        <p:nvSpPr>
          <p:cNvPr id="4" name="Date Placeholder 3">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a:t>Last Updated: </a:t>
            </a:r>
            <a:fld id="{C27868AE-7627-4EB2-BD1B-59C91DC88314}" type="datetime1">
              <a:rPr lang="en-US" smtClean="0"/>
              <a:t>6/24/2026</a:t>
            </a:fld>
            <a:endParaRPr lang="en-US"/>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a:t>
            </a:r>
            <a:r>
              <a:rPr lang="en-US" u="sng">
                <a:hlinkClick r:id="rId3"/>
              </a:rPr>
              <a:t>support@mpog.zendesk.com</a:t>
            </a:r>
            <a:endParaRPr lang="en-US"/>
          </a:p>
        </p:txBody>
      </p:sp>
    </p:spTree>
    <p:extLst>
      <p:ext uri="{BB962C8B-B14F-4D97-AF65-F5344CB8AC3E}">
        <p14:creationId xmlns:p14="http://schemas.microsoft.com/office/powerpoint/2010/main" val="12855932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aining manual template.potx" id="{7E76D59F-CA52-417C-A6C2-CCBFCB4DC429}" vid="{128AE85F-0E7F-4F3C-A87F-1F1E88BE45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bb2a9a8-e654-4de0-9fb9-bac424ce1e46">
      <UserInfo>
        <DisplayName>Smiatacz, Frances Guida</DisplayName>
        <AccountId>40</AccountId>
        <AccountType/>
      </UserInfo>
    </SharedWithUsers>
    <MediaLengthInSeconds xmlns="4f2abbf5-b7d6-458f-bb30-913909cfec39" xsi:nil="true"/>
    <lcf76f155ced4ddcb4097134ff3c332f xmlns="4f2abbf5-b7d6-458f-bb30-913909cfec39">
      <Terms xmlns="http://schemas.microsoft.com/office/infopath/2007/PartnerControls"/>
    </lcf76f155ced4ddcb4097134ff3c332f>
    <TaxCatchAll xmlns="3bb2a9a8-e654-4de0-9fb9-bac424ce1e46" xsi:nil="true"/>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36F431D26917C4AB9DDD35E2D778668" ma:contentTypeVersion="16" ma:contentTypeDescription="Create a new document." ma:contentTypeScope="" ma:versionID="f31adfc996b81f9a6336bcf59e7e9b54">
  <xsd:schema xmlns:xsd="http://www.w3.org/2001/XMLSchema" xmlns:xs="http://www.w3.org/2001/XMLSchema" xmlns:p="http://schemas.microsoft.com/office/2006/metadata/properties" xmlns:ns1="http://schemas.microsoft.com/sharepoint/v3" xmlns:ns2="4f2abbf5-b7d6-458f-bb30-913909cfec39" xmlns:ns3="3bb2a9a8-e654-4de0-9fb9-bac424ce1e46" targetNamespace="http://schemas.microsoft.com/office/2006/metadata/properties" ma:root="true" ma:fieldsID="7fb1c976b124145d444e48866d568561" ns1:_="" ns2:_="" ns3:_="">
    <xsd:import namespace="http://schemas.microsoft.com/sharepoint/v3"/>
    <xsd:import namespace="4f2abbf5-b7d6-458f-bb30-913909cfec39"/>
    <xsd:import namespace="3bb2a9a8-e654-4de0-9fb9-bac424ce1e4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SearchProperties" minOccurs="0"/>
                <xsd:element ref="ns2:lcf76f155ced4ddcb4097134ff3c332f" minOccurs="0"/>
                <xsd:element ref="ns3:TaxCatchAll" minOccurs="0"/>
                <xsd:element ref="ns2:MediaServiceOCR"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2abbf5-b7d6-458f-bb30-913909cfec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3418ee26-5d9c-4ec3-852e-438ad73c3900"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bb2a9a8-e654-4de0-9fb9-bac424ce1e46"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499050eb-8fc0-432c-a654-9ced597922f3}" ma:internalName="TaxCatchAll" ma:showField="CatchAllData" ma:web="3bb2a9a8-e654-4de0-9fb9-bac424ce1e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CD0991-7D5B-495B-B7D3-1DE5816C57BB}">
  <ds:schemaRefs>
    <ds:schemaRef ds:uri="http://purl.org/dc/dcmitype/"/>
    <ds:schemaRef ds:uri="http://schemas.microsoft.com/office/2006/documentManagement/types"/>
    <ds:schemaRef ds:uri="http://schemas.microsoft.com/office/2006/metadata/properties"/>
    <ds:schemaRef ds:uri="http://purl.org/dc/terms/"/>
    <ds:schemaRef ds:uri="http://schemas.microsoft.com/office/infopath/2007/PartnerControls"/>
    <ds:schemaRef ds:uri="http://www.w3.org/XML/1998/namespace"/>
    <ds:schemaRef ds:uri="http://purl.org/dc/elements/1.1/"/>
    <ds:schemaRef ds:uri="http://schemas.openxmlformats.org/package/2006/metadata/core-properties"/>
    <ds:schemaRef ds:uri="3bb2a9a8-e654-4de0-9fb9-bac424ce1e46"/>
    <ds:schemaRef ds:uri="4f2abbf5-b7d6-458f-bb30-913909cfec39"/>
    <ds:schemaRef ds:uri="http://schemas.microsoft.com/sharepoint/v3"/>
  </ds:schemaRefs>
</ds:datastoreItem>
</file>

<file path=customXml/itemProps2.xml><?xml version="1.0" encoding="utf-8"?>
<ds:datastoreItem xmlns:ds="http://schemas.openxmlformats.org/officeDocument/2006/customXml" ds:itemID="{774D1EE1-24FC-4727-A724-5D2731840EE4}">
  <ds:schemaRefs>
    <ds:schemaRef ds:uri="3bb2a9a8-e654-4de0-9fb9-bac424ce1e46"/>
    <ds:schemaRef ds:uri="4f2abbf5-b7d6-458f-bb30-913909cfec3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DACA91A-0703-4BF9-988F-A207A5C542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training manual template</Template>
  <TotalTime>9</TotalTime>
  <Words>857</Words>
  <Application>Microsoft Office PowerPoint</Application>
  <PresentationFormat>Widescreen</PresentationFormat>
  <Paragraphs>108</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Registry Integration:  STS Import Tool</vt:lpstr>
      <vt:lpstr>Contents</vt:lpstr>
      <vt:lpstr>STS and MPOG Integration Overview</vt:lpstr>
      <vt:lpstr>Integrating STS Data with MPOG Data</vt:lpstr>
      <vt:lpstr>Preparing for MPOG/STS Integration</vt:lpstr>
      <vt:lpstr>Obtain STS Harvest File</vt:lpstr>
      <vt:lpstr>STS Harvest Schedule</vt:lpstr>
      <vt:lpstr>Importing STS Data to MPOG</vt:lpstr>
      <vt:lpstr>MPOG App Suite: STS Import Utility</vt:lpstr>
      <vt:lpstr>Using the STS Import Utility</vt:lpstr>
      <vt:lpstr>STS Import</vt:lpstr>
      <vt:lpstr>STS Import Completion</vt:lpstr>
      <vt:lpstr>PHI Scrub</vt:lpstr>
      <vt:lpstr>Transfer to MPOG Central</vt:lpstr>
      <vt:lpstr>MPOG Technical Support</vt:lpstr>
    </vt:vector>
  </TitlesOfParts>
  <Company>University of Michigan Health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Szymanski, Brooke</dc:creator>
  <cp:lastModifiedBy>Malenfant, Tiffany</cp:lastModifiedBy>
  <cp:revision>3</cp:revision>
  <dcterms:created xsi:type="dcterms:W3CDTF">2020-10-15T16:57:33Z</dcterms:created>
  <dcterms:modified xsi:type="dcterms:W3CDTF">2026-06-24T12:25:05Z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0x010100536F431D26917C4AB9DDD35E2D778668</vt:lpwstr>
  </property>
  <property fmtid="{D5CDD505-2E9C-101B-9397-08002B2CF9AE}" pid="3" name="xd_Signature">
    <vt:bool>false</vt:bool>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Importantlinks">
    <vt:lpwstr>, </vt:lpwstr>
  </property>
  <property fmtid="{D5CDD505-2E9C-101B-9397-08002B2CF9AE}" pid="10" name="MediaServiceImageTags">
    <vt:lpwstr/>
  </property>
</Properties>
</file>